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02" y="-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A4FD3-896D-492F-8AA7-98D9FB16C3A7}" type="datetimeFigureOut">
              <a:rPr lang="en-US" smtClean="0"/>
              <a:pPr/>
              <a:t>9/7/2010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99852-376C-4576-A3EE-67D7FF96AC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A4FD3-896D-492F-8AA7-98D9FB16C3A7}" type="datetimeFigureOut">
              <a:rPr lang="en-US" smtClean="0"/>
              <a:pPr/>
              <a:t>9/7/2010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99852-376C-4576-A3EE-67D7FF96AC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A4FD3-896D-492F-8AA7-98D9FB16C3A7}" type="datetimeFigureOut">
              <a:rPr lang="en-US" smtClean="0"/>
              <a:pPr/>
              <a:t>9/7/2010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99852-376C-4576-A3EE-67D7FF96AC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A4FD3-896D-492F-8AA7-98D9FB16C3A7}" type="datetimeFigureOut">
              <a:rPr lang="en-US" smtClean="0"/>
              <a:pPr/>
              <a:t>9/7/2010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99852-376C-4576-A3EE-67D7FF96AC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A4FD3-896D-492F-8AA7-98D9FB16C3A7}" type="datetimeFigureOut">
              <a:rPr lang="en-US" smtClean="0"/>
              <a:pPr/>
              <a:t>9/7/2010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99852-376C-4576-A3EE-67D7FF96AC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A4FD3-896D-492F-8AA7-98D9FB16C3A7}" type="datetimeFigureOut">
              <a:rPr lang="en-US" smtClean="0"/>
              <a:pPr/>
              <a:t>9/7/2010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99852-376C-4576-A3EE-67D7FF96AC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A4FD3-896D-492F-8AA7-98D9FB16C3A7}" type="datetimeFigureOut">
              <a:rPr lang="en-US" smtClean="0"/>
              <a:pPr/>
              <a:t>9/7/2010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99852-376C-4576-A3EE-67D7FF96AC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A4FD3-896D-492F-8AA7-98D9FB16C3A7}" type="datetimeFigureOut">
              <a:rPr lang="en-US" smtClean="0"/>
              <a:pPr/>
              <a:t>9/7/2010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3999852-376C-4576-A3EE-67D7FF96AC0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A4FD3-896D-492F-8AA7-98D9FB16C3A7}" type="datetimeFigureOut">
              <a:rPr lang="en-US" smtClean="0"/>
              <a:pPr/>
              <a:t>9/7/2010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99852-376C-4576-A3EE-67D7FF96AC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A4FD3-896D-492F-8AA7-98D9FB16C3A7}" type="datetimeFigureOut">
              <a:rPr lang="en-US" smtClean="0"/>
              <a:pPr/>
              <a:t>9/7/2010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E3999852-376C-4576-A3EE-67D7FF96AC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69CA4FD3-896D-492F-8AA7-98D9FB16C3A7}" type="datetimeFigureOut">
              <a:rPr lang="en-US" smtClean="0"/>
              <a:pPr/>
              <a:t>9/7/2010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99852-376C-4576-A3EE-67D7FF96AC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69CA4FD3-896D-492F-8AA7-98D9FB16C3A7}" type="datetimeFigureOut">
              <a:rPr lang="en-US" smtClean="0"/>
              <a:pPr/>
              <a:t>9/7/2010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E3999852-376C-4576-A3EE-67D7FF96AC0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wmf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gif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7 Principles of Economic Thinking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Your Guide to Thinking Like an Economist</a:t>
            </a:r>
            <a:endParaRPr lang="en-US" dirty="0"/>
          </a:p>
        </p:txBody>
      </p:sp>
      <p:pic>
        <p:nvPicPr>
          <p:cNvPr id="1026" name="Picture 2" descr="C:\Documents and Settings\johnson.scott\Local Settings\Temporary Internet Files\Content.IE5\3BTZ11X0\MC900082275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04799"/>
            <a:ext cx="2438400" cy="2592255"/>
          </a:xfrm>
          <a:prstGeom prst="rect">
            <a:avLst/>
          </a:prstGeom>
          <a:noFill/>
        </p:spPr>
      </p:pic>
      <p:pic>
        <p:nvPicPr>
          <p:cNvPr id="1027" name="Picture 3" descr="C:\Documents and Settings\johnson.scott\Local Settings\Temporary Internet Files\Content.IE5\B0VT2PGT\MM900283679[1]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600677"/>
            <a:ext cx="2209800" cy="2257323"/>
          </a:xfrm>
          <a:prstGeom prst="rect">
            <a:avLst/>
          </a:prstGeom>
          <a:noFill/>
        </p:spPr>
      </p:pic>
      <p:pic>
        <p:nvPicPr>
          <p:cNvPr id="1028" name="Picture 4" descr="C:\Documents and Settings\johnson.scott\Local Settings\Temporary Internet Files\Content.IE5\C0JFHQMD\MM900323765[1]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457200"/>
            <a:ext cx="2209800" cy="2390192"/>
          </a:xfrm>
          <a:prstGeom prst="rect">
            <a:avLst/>
          </a:prstGeom>
          <a:noFill/>
        </p:spPr>
      </p:pic>
      <p:pic>
        <p:nvPicPr>
          <p:cNvPr id="1029" name="Picture 5" descr="C:\Documents and Settings\johnson.scott\Local Settings\Temporary Internet Files\Content.IE5\YJKKENSB\MC900150603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34200" y="4615336"/>
            <a:ext cx="2209800" cy="22426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#1- Scarcity Forces Tradeoffs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Because all resources are limited, we are forced to make decisions.</a:t>
            </a:r>
            <a:endParaRPr lang="en-US" dirty="0"/>
          </a:p>
        </p:txBody>
      </p:sp>
      <p:pic>
        <p:nvPicPr>
          <p:cNvPr id="8194" name="Picture 2" descr="http://img.tfd.com/wn/A8/607AE-trade-off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1" y="2209800"/>
            <a:ext cx="2590800" cy="2286000"/>
          </a:xfrm>
          <a:prstGeom prst="rect">
            <a:avLst/>
          </a:prstGeom>
          <a:noFill/>
        </p:spPr>
      </p:pic>
      <p:pic>
        <p:nvPicPr>
          <p:cNvPr id="8196" name="Picture 4" descr="http://fly4change.files.wordpress.com/2008/06/choices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4290974"/>
            <a:ext cx="4279900" cy="2567026"/>
          </a:xfrm>
          <a:prstGeom prst="rect">
            <a:avLst/>
          </a:prstGeom>
          <a:noFill/>
        </p:spPr>
      </p:pic>
      <p:pic>
        <p:nvPicPr>
          <p:cNvPr id="8198" name="Picture 6" descr="http://images.businessweek.com/ss/07/05/0514_china_market/image/black-market-and-spiderma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2743200"/>
            <a:ext cx="3129643" cy="2190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#2- Cost Versus Benefits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People makes decisions when the benefits of those decisions outweigh the costs.</a:t>
            </a:r>
            <a:endParaRPr lang="en-US" dirty="0"/>
          </a:p>
        </p:txBody>
      </p:sp>
      <p:pic>
        <p:nvPicPr>
          <p:cNvPr id="7170" name="Picture 2" descr="http://blog.jr.com/images/plasma_vs_lc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2667000"/>
            <a:ext cx="2819400" cy="2799956"/>
          </a:xfrm>
          <a:prstGeom prst="rect">
            <a:avLst/>
          </a:prstGeom>
          <a:noFill/>
        </p:spPr>
      </p:pic>
      <p:pic>
        <p:nvPicPr>
          <p:cNvPr id="7172" name="Picture 4" descr="http://supportanalytics.com/blog/wp-content/uploads/2007/12/consumer-reports-sa8-s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05200"/>
            <a:ext cx="3383661" cy="3162300"/>
          </a:xfrm>
          <a:prstGeom prst="rect">
            <a:avLst/>
          </a:prstGeom>
          <a:noFill/>
        </p:spPr>
      </p:pic>
      <p:pic>
        <p:nvPicPr>
          <p:cNvPr id="7174" name="Picture 6" descr="http://static.squidoo.com/resize/squidoo_images/-1/draft_lens5958442module46677932photo_1247859802Snooze_Butto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6500" y="3048000"/>
            <a:ext cx="2857500" cy="381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#3- Thinking at the Margin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Making a small change to what we already do.</a:t>
            </a:r>
            <a:endParaRPr lang="en-US" dirty="0"/>
          </a:p>
        </p:txBody>
      </p:sp>
      <p:pic>
        <p:nvPicPr>
          <p:cNvPr id="6146" name="Picture 2" descr="http://www.womansday.com/var/ezflow_site/storage/images/media/images/05-boy-playing-video-games/900681-1-eng-US/05-boy-playing-video-games_mediu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34200" y="2667000"/>
            <a:ext cx="1905000" cy="2447925"/>
          </a:xfrm>
          <a:prstGeom prst="rect">
            <a:avLst/>
          </a:prstGeom>
          <a:noFill/>
        </p:spPr>
      </p:pic>
      <p:sp>
        <p:nvSpPr>
          <p:cNvPr id="5" name="Rounded Rectangular Callout 4"/>
          <p:cNvSpPr/>
          <p:nvPr/>
        </p:nvSpPr>
        <p:spPr>
          <a:xfrm>
            <a:off x="7162800" y="1828800"/>
            <a:ext cx="1676400" cy="1066800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One more hour please!</a:t>
            </a:r>
            <a:endParaRPr lang="en-US" dirty="0"/>
          </a:p>
        </p:txBody>
      </p:sp>
      <p:pic>
        <p:nvPicPr>
          <p:cNvPr id="6148" name="Picture 4" descr="http://sleepzine.com/wp-content/uploads/2007/04/sleep-helps-you-stud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3886200"/>
            <a:ext cx="3543300" cy="2362200"/>
          </a:xfrm>
          <a:prstGeom prst="rect">
            <a:avLst/>
          </a:prstGeom>
          <a:noFill/>
        </p:spPr>
      </p:pic>
      <p:pic>
        <p:nvPicPr>
          <p:cNvPr id="6152" name="Picture 8" descr="http://assets.nydailynews.com/img/2010/08/04/gal_brett_1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810000"/>
            <a:ext cx="2553903" cy="3048000"/>
          </a:xfrm>
          <a:prstGeom prst="rect">
            <a:avLst/>
          </a:prstGeom>
          <a:noFill/>
        </p:spPr>
      </p:pic>
      <p:pic>
        <p:nvPicPr>
          <p:cNvPr id="6150" name="Picture 6" descr="http://timetoplaymag.com/playforum/wp-content/uploads/2009/06/260x180_b2g1f_6-2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220367">
            <a:off x="2338934" y="2603191"/>
            <a:ext cx="2324099" cy="152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#4- Incentives Matter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People will do things if there is something in it for them.</a:t>
            </a:r>
            <a:endParaRPr lang="en-US" dirty="0"/>
          </a:p>
        </p:txBody>
      </p:sp>
      <p:pic>
        <p:nvPicPr>
          <p:cNvPr id="5122" name="Picture 2" descr="http://www.galvestonmusicscene.com/Blog-Photos/sign-IncentivePl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2590800"/>
            <a:ext cx="3571875" cy="2619375"/>
          </a:xfrm>
          <a:prstGeom prst="rect">
            <a:avLst/>
          </a:prstGeom>
          <a:noFill/>
        </p:spPr>
      </p:pic>
      <p:pic>
        <p:nvPicPr>
          <p:cNvPr id="5124" name="Picture 4" descr="http://www.mandmr.co.uk/images/incentive_carro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0" y="228600"/>
            <a:ext cx="1876425" cy="2286000"/>
          </a:xfrm>
          <a:prstGeom prst="rect">
            <a:avLst/>
          </a:prstGeom>
          <a:noFill/>
        </p:spPr>
      </p:pic>
      <p:pic>
        <p:nvPicPr>
          <p:cNvPr id="5126" name="Picture 6" descr="http://www.merlenorman.com/Images/Dynamic/10-fall-gwp-landin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81200" y="5143500"/>
            <a:ext cx="3886200" cy="1714500"/>
          </a:xfrm>
          <a:prstGeom prst="rect">
            <a:avLst/>
          </a:prstGeom>
          <a:noFill/>
        </p:spPr>
      </p:pic>
      <p:pic>
        <p:nvPicPr>
          <p:cNvPr id="5128" name="Picture 8" descr="http://www.seeklogo.com/images/Y/You_Drink__and__Drive_You_Lose-logo-285AA958D5-seeklogo.com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2667000"/>
            <a:ext cx="2590800" cy="2590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#5- Trade Makes People Better Off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people focus on one thing, and trade it with others, we all benefit.</a:t>
            </a:r>
            <a:endParaRPr lang="en-US" dirty="0"/>
          </a:p>
        </p:txBody>
      </p:sp>
      <p:pic>
        <p:nvPicPr>
          <p:cNvPr id="4098" name="Picture 2" descr="http://www.adweek.com/adweek/photos/stylus/61764-bartering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00" y="2514600"/>
            <a:ext cx="2857500" cy="2381250"/>
          </a:xfrm>
          <a:prstGeom prst="rect">
            <a:avLst/>
          </a:prstGeom>
          <a:noFill/>
        </p:spPr>
      </p:pic>
      <p:pic>
        <p:nvPicPr>
          <p:cNvPr id="4100" name="Picture 4" descr="http://www.eujacksonville.com/pages/07-19-07/Deadliest_Catc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4067175"/>
            <a:ext cx="4191000" cy="2790825"/>
          </a:xfrm>
          <a:prstGeom prst="rect">
            <a:avLst/>
          </a:prstGeom>
          <a:noFill/>
        </p:spPr>
      </p:pic>
      <p:pic>
        <p:nvPicPr>
          <p:cNvPr id="4102" name="Picture 6" descr="http://www.norcalblogs.com/sustainable/barter.gif"/>
          <p:cNvPicPr>
            <a:picLocks noChangeAspect="1" noChangeArrowheads="1"/>
          </p:cNvPicPr>
          <p:nvPr/>
        </p:nvPicPr>
        <p:blipFill>
          <a:blip r:embed="rId4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2971800"/>
            <a:ext cx="2762250" cy="35433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#6- Markets Coordinate Trade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Buyers and Sellers will find each other through the power of the free market.</a:t>
            </a:r>
            <a:endParaRPr lang="en-US" dirty="0"/>
          </a:p>
        </p:txBody>
      </p:sp>
      <p:pic>
        <p:nvPicPr>
          <p:cNvPr id="3074" name="Picture 2" descr="http://media-cdn.tripadvisor.com/media/photo-s/01/1b/7c/9d/in-the-market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2590800"/>
            <a:ext cx="2848252" cy="2133600"/>
          </a:xfrm>
          <a:prstGeom prst="rect">
            <a:avLst/>
          </a:prstGeom>
          <a:noFill/>
        </p:spPr>
      </p:pic>
      <p:pic>
        <p:nvPicPr>
          <p:cNvPr id="3076" name="Picture 4" descr="http://topnews.net.nz/images/Ebay_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9985730">
            <a:off x="451975" y="3195176"/>
            <a:ext cx="2625725" cy="2625725"/>
          </a:xfrm>
          <a:prstGeom prst="rect">
            <a:avLst/>
          </a:prstGeom>
          <a:noFill/>
        </p:spPr>
      </p:pic>
      <p:pic>
        <p:nvPicPr>
          <p:cNvPr id="3078" name="Picture 6" descr="http://www.examiner.com/images/blog/EXID22893/images/Fast_Food_Restaurants_in_South_L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1200" y="4114800"/>
            <a:ext cx="3352800" cy="2514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#7- Future Consequences Count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we do today affects us not only today, but in the future as well.</a:t>
            </a:r>
            <a:endParaRPr lang="en-US" dirty="0"/>
          </a:p>
        </p:txBody>
      </p:sp>
      <p:pic>
        <p:nvPicPr>
          <p:cNvPr id="2050" name="Picture 2" descr="http://www.csmonitor.com/var/ezflow_site/storage/images/media/images/0611-bp-oil-spill-feed/8107563-1-eng-US/0611-bp-oil-spill-feed_full_6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4775200"/>
            <a:ext cx="3124200" cy="2082800"/>
          </a:xfrm>
          <a:prstGeom prst="rect">
            <a:avLst/>
          </a:prstGeom>
          <a:noFill/>
        </p:spPr>
      </p:pic>
      <p:pic>
        <p:nvPicPr>
          <p:cNvPr id="2052" name="Picture 4" descr="http://www.conservativecool.net/images/050410_taser_doomsday_604x341_4cg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368091">
            <a:off x="268455" y="3216400"/>
            <a:ext cx="3975100" cy="2250802"/>
          </a:xfrm>
          <a:prstGeom prst="rect">
            <a:avLst/>
          </a:prstGeom>
          <a:noFill/>
        </p:spPr>
      </p:pic>
      <p:pic>
        <p:nvPicPr>
          <p:cNvPr id="2054" name="Picture 6" descr="http://3.bp.blogspot.com/_-lM5suQGzjc/TDLzpbs5IaI/AAAAAAAAAvk/efdt3STFois/s1600/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900308">
            <a:off x="5599746" y="3210823"/>
            <a:ext cx="3314700" cy="2209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chnic">
  <a:themeElements>
    <a:clrScheme name="Yamato Painting">
      <a:dk1>
        <a:sysClr val="windowText" lastClr="000000"/>
      </a:dk1>
      <a:lt1>
        <a:sysClr val="window" lastClr="FFFFFF"/>
      </a:lt1>
      <a:dk2>
        <a:srgbClr val="3F2D32"/>
      </a:dk2>
      <a:lt2>
        <a:srgbClr val="FEDD00"/>
      </a:lt2>
      <a:accent1>
        <a:srgbClr val="C24400"/>
      </a:accent1>
      <a:accent2>
        <a:srgbClr val="3F7228"/>
      </a:accent2>
      <a:accent3>
        <a:srgbClr val="516086"/>
      </a:accent3>
      <a:accent4>
        <a:srgbClr val="956A86"/>
      </a:accent4>
      <a:accent5>
        <a:srgbClr val="E87981"/>
      </a:accent5>
      <a:accent6>
        <a:srgbClr val="8D8628"/>
      </a:accent6>
      <a:hlink>
        <a:srgbClr val="0000FF"/>
      </a:hlink>
      <a:folHlink>
        <a:srgbClr val="80008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54</TotalTime>
  <Words>152</Words>
  <Application>Microsoft Office PowerPoint</Application>
  <PresentationFormat>On-screen Show (4:3)</PresentationFormat>
  <Paragraphs>17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Technic</vt:lpstr>
      <vt:lpstr>7 Principles of Economic Thinking</vt:lpstr>
      <vt:lpstr>#1- Scarcity Forces Tradeoffs</vt:lpstr>
      <vt:lpstr>#2- Cost Versus Benefits</vt:lpstr>
      <vt:lpstr>#3- Thinking at the Margin</vt:lpstr>
      <vt:lpstr>#4- Incentives Matter</vt:lpstr>
      <vt:lpstr>#5- Trade Makes People Better Off</vt:lpstr>
      <vt:lpstr>#6- Markets Coordinate Trade</vt:lpstr>
      <vt:lpstr>#7- Future Consequences Count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7 Principles of Economic Thinking</dc:title>
  <dc:creator>Scott Johnson</dc:creator>
  <cp:lastModifiedBy>Thornton Township</cp:lastModifiedBy>
  <cp:revision>14</cp:revision>
  <dcterms:created xsi:type="dcterms:W3CDTF">2010-09-06T20:07:57Z</dcterms:created>
  <dcterms:modified xsi:type="dcterms:W3CDTF">2010-09-07T13:10:09Z</dcterms:modified>
</cp:coreProperties>
</file>