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6388BD-162C-4023-ADAB-CF7AF2A5F0C0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686FC5-40C8-41AD-9AC4-A7C0CFA75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 Part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Nature of Crimes</a:t>
            </a:r>
            <a:endParaRPr lang="en-US" dirty="0"/>
          </a:p>
        </p:txBody>
      </p:sp>
      <p:pic>
        <p:nvPicPr>
          <p:cNvPr id="4" name="Picture 2" descr="C:\Documents and Settings\johnson.scott\Local Settings\Temporary Internet Files\Content.IE5\C0JFHQMD\MM90028680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304800"/>
            <a:ext cx="1635853" cy="1981200"/>
          </a:xfrm>
          <a:prstGeom prst="rect">
            <a:avLst/>
          </a:prstGeom>
          <a:noFill/>
        </p:spPr>
      </p:pic>
      <p:pic>
        <p:nvPicPr>
          <p:cNvPr id="2050" name="Picture 2" descr="C:\Documents and Settings\johnson.scott\Local Settings\Temporary Internet Files\Content.IE5\20OPOJIO\MC9002874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3020840" cy="2418784"/>
          </a:xfrm>
          <a:prstGeom prst="rect">
            <a:avLst/>
          </a:prstGeom>
          <a:noFill/>
        </p:spPr>
      </p:pic>
      <p:pic>
        <p:nvPicPr>
          <p:cNvPr id="2051" name="Picture 3" descr="C:\Documents and Settings\johnson.scott\Local Settings\Temporary Internet Files\Content.IE5\YPTA1PBY\MC9003704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57200"/>
            <a:ext cx="1719072" cy="1797710"/>
          </a:xfrm>
          <a:prstGeom prst="rect">
            <a:avLst/>
          </a:prstGeom>
          <a:noFill/>
        </p:spPr>
      </p:pic>
      <p:pic>
        <p:nvPicPr>
          <p:cNvPr id="2053" name="Picture 5" descr="http://www.psychologytoday.com/files/u15/Violent_cri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352800"/>
            <a:ext cx="32956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Shootings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Virginia Tech (2007)</a:t>
            </a:r>
          </a:p>
          <a:p>
            <a:r>
              <a:rPr lang="en-US" dirty="0" smtClean="0"/>
              <a:t>NIU (2008)</a:t>
            </a:r>
          </a:p>
          <a:p>
            <a:r>
              <a:rPr lang="en-US" dirty="0" smtClean="0"/>
              <a:t>University of Texas (1966)</a:t>
            </a:r>
          </a:p>
          <a:p>
            <a:r>
              <a:rPr lang="en-US" dirty="0" smtClean="0"/>
              <a:t>Columbine High School (1999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Sandy Hook Elementary (2012)</a:t>
            </a:r>
            <a:endParaRPr lang="en-US" dirty="0"/>
          </a:p>
        </p:txBody>
      </p:sp>
      <p:pic>
        <p:nvPicPr>
          <p:cNvPr id="3074" name="Picture 2" descr="http://www.abc.net.au/reslib/200704/r138396_472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71600"/>
            <a:ext cx="3517726" cy="2139950"/>
          </a:xfrm>
          <a:prstGeom prst="rect">
            <a:avLst/>
          </a:prstGeom>
          <a:noFill/>
        </p:spPr>
      </p:pic>
      <p:pic>
        <p:nvPicPr>
          <p:cNvPr id="3076" name="Picture 4" descr="http://listverse.files.wordpress.com/2008/01/06.-university-of-texas-clock-tower-shoot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43400"/>
            <a:ext cx="3213100" cy="2113722"/>
          </a:xfrm>
          <a:prstGeom prst="rect">
            <a:avLst/>
          </a:prstGeom>
          <a:noFill/>
        </p:spPr>
      </p:pic>
      <p:pic>
        <p:nvPicPr>
          <p:cNvPr id="3078" name="Picture 6" descr="http://2.bp.blogspot.com/_pACLgp23Yuc/SKuhQJHsRFI/AAAAAAAAAj4/romM8xkGIFQ/s400/columb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676650"/>
            <a:ext cx="36576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Aspects of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a wide variety of crimes committed by all types of people</a:t>
            </a:r>
            <a:endParaRPr lang="en-US" dirty="0"/>
          </a:p>
        </p:txBody>
      </p:sp>
      <p:pic>
        <p:nvPicPr>
          <p:cNvPr id="1028" name="Picture 4" descr="http://blog.foreignpolicy.com/files/images/teengraff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87078">
            <a:off x="562544" y="2962492"/>
            <a:ext cx="2544820" cy="1711325"/>
          </a:xfrm>
          <a:prstGeom prst="rect">
            <a:avLst/>
          </a:prstGeom>
          <a:noFill/>
        </p:spPr>
      </p:pic>
      <p:pic>
        <p:nvPicPr>
          <p:cNvPr id="1030" name="Picture 6" descr="http://www.rightpundits.com/wp-content/photos/Bernie_Madoff_ass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191000"/>
            <a:ext cx="1893020" cy="2400300"/>
          </a:xfrm>
          <a:prstGeom prst="rect">
            <a:avLst/>
          </a:prstGeom>
          <a:noFill/>
        </p:spPr>
      </p:pic>
      <p:pic>
        <p:nvPicPr>
          <p:cNvPr id="1032" name="Picture 8" descr="http://shopliftinginformation.com/wp-content/uploads/2010/07/shoplifting-mat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810000"/>
            <a:ext cx="1774058" cy="2667000"/>
          </a:xfrm>
          <a:prstGeom prst="rect">
            <a:avLst/>
          </a:prstGeom>
          <a:noFill/>
        </p:spPr>
      </p:pic>
      <p:pic>
        <p:nvPicPr>
          <p:cNvPr id="1034" name="Picture 10" descr="http://www.debateitout.com/wp-content/uploads/2009/10/terrorist-negoti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4724">
            <a:off x="3886200" y="2514600"/>
            <a:ext cx="2963857" cy="21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22848" cy="4572000"/>
          </a:xfrm>
        </p:spPr>
        <p:txBody>
          <a:bodyPr/>
          <a:lstStyle/>
          <a:p>
            <a:r>
              <a:rPr lang="en-US" dirty="0" smtClean="0"/>
              <a:t>Something one does or fails to do that is a violation of the law</a:t>
            </a:r>
          </a:p>
          <a:p>
            <a:r>
              <a:rPr lang="en-US" dirty="0" smtClean="0"/>
              <a:t>Has been a major problem in the U.S.</a:t>
            </a:r>
          </a:p>
          <a:p>
            <a:pPr lvl="1"/>
            <a:r>
              <a:rPr lang="en-US" dirty="0" smtClean="0"/>
              <a:t>Federal</a:t>
            </a:r>
          </a:p>
          <a:p>
            <a:pPr lvl="1"/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Local</a:t>
            </a:r>
            <a:endParaRPr lang="en-US" dirty="0"/>
          </a:p>
        </p:txBody>
      </p:sp>
      <p:pic>
        <p:nvPicPr>
          <p:cNvPr id="10242" name="Picture 2" descr="http://www.duiattorneysanjose.org/wp-content/uploads/2010/06/Federal-Crimes-Attor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47800"/>
            <a:ext cx="2747493" cy="1828800"/>
          </a:xfrm>
          <a:prstGeom prst="rect">
            <a:avLst/>
          </a:prstGeom>
          <a:noFill/>
        </p:spPr>
      </p:pic>
      <p:pic>
        <p:nvPicPr>
          <p:cNvPr id="10244" name="Picture 4" descr="http://topnews.net.nz/images/FBI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48000"/>
            <a:ext cx="2353556" cy="2422525"/>
          </a:xfrm>
          <a:prstGeom prst="rect">
            <a:avLst/>
          </a:prstGeom>
          <a:noFill/>
        </p:spPr>
      </p:pic>
      <p:pic>
        <p:nvPicPr>
          <p:cNvPr id="10246" name="Picture 6" descr="http://en.academic.ru/pictures/enwiki/73/Illinois_State_Police_s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610100"/>
            <a:ext cx="2257425" cy="2247900"/>
          </a:xfrm>
          <a:prstGeom prst="rect">
            <a:avLst/>
          </a:prstGeom>
          <a:noFill/>
        </p:spPr>
      </p:pic>
      <p:pic>
        <p:nvPicPr>
          <p:cNvPr id="10248" name="Picture 8" descr="http://www.theemblemauthority.com/GalleryPatches/IL_Dolton_Pol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5720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Bad is Crime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Believe it or not, reported crime has decreased since the 1980s</a:t>
            </a:r>
            <a:endParaRPr lang="en-US" dirty="0"/>
          </a:p>
        </p:txBody>
      </p:sp>
      <p:pic>
        <p:nvPicPr>
          <p:cNvPr id="9218" name="Picture 2" descr="http://www.gamerevolution.com/images/violence/doj_chart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3657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Crime?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</a:p>
          <a:p>
            <a:r>
              <a:rPr lang="en-US" dirty="0" smtClean="0"/>
              <a:t>Unemployment</a:t>
            </a:r>
          </a:p>
          <a:p>
            <a:r>
              <a:rPr lang="en-US" dirty="0" smtClean="0"/>
              <a:t>Lack of education</a:t>
            </a:r>
          </a:p>
          <a:p>
            <a:r>
              <a:rPr lang="en-US" dirty="0" smtClean="0"/>
              <a:t>Alcohol/Drug Abuse</a:t>
            </a:r>
          </a:p>
          <a:p>
            <a:r>
              <a:rPr lang="en-US" dirty="0" smtClean="0"/>
              <a:t>Lack of parental involvement</a:t>
            </a:r>
          </a:p>
          <a:p>
            <a:r>
              <a:rPr lang="en-US" dirty="0" smtClean="0"/>
              <a:t>The media</a:t>
            </a:r>
          </a:p>
          <a:p>
            <a:r>
              <a:rPr lang="en-US" dirty="0" smtClean="0"/>
              <a:t>Others?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be done to further decrease crime?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Incarceration (Imprisonment)</a:t>
            </a:r>
          </a:p>
          <a:p>
            <a:pPr lvl="1"/>
            <a:r>
              <a:rPr lang="en-US" dirty="0" smtClean="0"/>
              <a:t>Already highest of all industrialized countries</a:t>
            </a:r>
          </a:p>
          <a:p>
            <a:r>
              <a:rPr lang="en-US" dirty="0" smtClean="0"/>
              <a:t>More police officers</a:t>
            </a:r>
          </a:p>
          <a:p>
            <a:r>
              <a:rPr lang="en-US" dirty="0" smtClean="0"/>
              <a:t>Community Policing: community actively works with the police</a:t>
            </a:r>
          </a:p>
          <a:p>
            <a:endParaRPr lang="en-US" dirty="0"/>
          </a:p>
        </p:txBody>
      </p:sp>
      <p:pic>
        <p:nvPicPr>
          <p:cNvPr id="7169" name="Picture 1" descr="C:\Documents and Settings\johnson.scott\Local Settings\Temporary Internet Files\Content.IE5\CU4L5OD3\MC9002875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1738265" cy="2385588"/>
          </a:xfrm>
          <a:prstGeom prst="rect">
            <a:avLst/>
          </a:prstGeom>
          <a:noFill/>
        </p:spPr>
      </p:pic>
      <p:pic>
        <p:nvPicPr>
          <p:cNvPr id="7171" name="Picture 3" descr="http://www.suburbanpermaculture.org/GTLC/neigh_watch_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317754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at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Schools are generally seen as a safe place, but…</a:t>
            </a:r>
          </a:p>
          <a:p>
            <a:pPr lvl="1"/>
            <a:r>
              <a:rPr lang="en-US" dirty="0" smtClean="0"/>
              <a:t>For every 100 students, there were 3 instances of violent crime (2006)</a:t>
            </a:r>
          </a:p>
          <a:p>
            <a:pPr lvl="1"/>
            <a:r>
              <a:rPr lang="en-US" dirty="0" smtClean="0"/>
              <a:t>Middle School Students is twice as high</a:t>
            </a:r>
            <a:endParaRPr lang="en-US" dirty="0"/>
          </a:p>
        </p:txBody>
      </p:sp>
      <p:pic>
        <p:nvPicPr>
          <p:cNvPr id="6146" name="Picture 2" descr="http://www.wherepeacelives.org/images/school_viol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124200"/>
            <a:ext cx="2979248" cy="1981200"/>
          </a:xfrm>
          <a:prstGeom prst="rect">
            <a:avLst/>
          </a:prstGeom>
          <a:noFill/>
        </p:spPr>
      </p:pic>
      <p:pic>
        <p:nvPicPr>
          <p:cNvPr id="6148" name="Picture 4" descr="http://www.simpsoncrazy.com/content/lists/billboards/board-05-local-bull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3048000" cy="20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at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75% of schools larger than 1,000 students reported at least drug related incident</a:t>
            </a:r>
            <a:endParaRPr lang="en-US" dirty="0"/>
          </a:p>
        </p:txBody>
      </p:sp>
      <p:pic>
        <p:nvPicPr>
          <p:cNvPr id="5122" name="Picture 2" descr="http://www.nzdda.co.nz/media/sitephoto/No_Drugs_Signs%20sch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171950" cy="2781300"/>
          </a:xfrm>
          <a:prstGeom prst="rect">
            <a:avLst/>
          </a:prstGeom>
          <a:noFill/>
        </p:spPr>
      </p:pic>
      <p:pic>
        <p:nvPicPr>
          <p:cNvPr id="5124" name="Picture 4" descr="http://jsm-snifferdogs.com/images/loc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2514600"/>
            <a:ext cx="4351189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and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Alcohol Abuse is leading problem, which often leads to:</a:t>
            </a:r>
          </a:p>
          <a:p>
            <a:pPr lvl="1"/>
            <a:r>
              <a:rPr lang="en-US" dirty="0" smtClean="0"/>
              <a:t>Assaults</a:t>
            </a:r>
          </a:p>
          <a:p>
            <a:pPr lvl="1"/>
            <a:r>
              <a:rPr lang="en-US" dirty="0" smtClean="0"/>
              <a:t>Rape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http://www.gadgetcrunch.net/wp-content/uploads/2008/05/huge-beer-b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3696224" cy="2466975"/>
          </a:xfrm>
          <a:prstGeom prst="rect">
            <a:avLst/>
          </a:prstGeom>
          <a:noFill/>
        </p:spPr>
      </p:pic>
      <p:pic>
        <p:nvPicPr>
          <p:cNvPr id="4100" name="Picture 4" descr="http://www.giftsandfreeadvice.com/free_advice/wp-content/uploads/2008/12/svu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0574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</TotalTime>
  <Words>221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The Nature of Crimes</vt:lpstr>
      <vt:lpstr>The Aspects of Crime</vt:lpstr>
      <vt:lpstr>What is Crime?</vt:lpstr>
      <vt:lpstr>How Bad is Crime Today?</vt:lpstr>
      <vt:lpstr>What Causes Crime?</vt:lpstr>
      <vt:lpstr>What can be done to further decrease crime?</vt:lpstr>
      <vt:lpstr>Crime at School</vt:lpstr>
      <vt:lpstr>Drugs at School</vt:lpstr>
      <vt:lpstr>College and Crime</vt:lpstr>
      <vt:lpstr>Campus Shootings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Crimes</dc:title>
  <dc:creator>Scott Johnson</dc:creator>
  <cp:lastModifiedBy>Thornton Township</cp:lastModifiedBy>
  <cp:revision>10</cp:revision>
  <dcterms:created xsi:type="dcterms:W3CDTF">2010-10-19T01:44:45Z</dcterms:created>
  <dcterms:modified xsi:type="dcterms:W3CDTF">2013-01-04T16:03:30Z</dcterms:modified>
</cp:coreProperties>
</file>