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3" r:id="rId11"/>
    <p:sldId id="264" r:id="rId12"/>
    <p:sldId id="265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08DD678-3FC4-427D-AC2C-BA69E4449D37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54E1999-5ACD-45A3-87AA-8839D205A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8DD678-3FC4-427D-AC2C-BA69E4449D37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E1999-5ACD-45A3-87AA-8839D205A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08DD678-3FC4-427D-AC2C-BA69E4449D37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54E1999-5ACD-45A3-87AA-8839D205A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8DD678-3FC4-427D-AC2C-BA69E4449D37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E1999-5ACD-45A3-87AA-8839D205A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08DD678-3FC4-427D-AC2C-BA69E4449D37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54E1999-5ACD-45A3-87AA-8839D205A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8DD678-3FC4-427D-AC2C-BA69E4449D37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E1999-5ACD-45A3-87AA-8839D205A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8DD678-3FC4-427D-AC2C-BA69E4449D37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E1999-5ACD-45A3-87AA-8839D205A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8DD678-3FC4-427D-AC2C-BA69E4449D37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E1999-5ACD-45A3-87AA-8839D205A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08DD678-3FC4-427D-AC2C-BA69E4449D37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E1999-5ACD-45A3-87AA-8839D205A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8DD678-3FC4-427D-AC2C-BA69E4449D37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E1999-5ACD-45A3-87AA-8839D205A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8DD678-3FC4-427D-AC2C-BA69E4449D37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E1999-5ACD-45A3-87AA-8839D205A0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08DD678-3FC4-427D-AC2C-BA69E4449D37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54E1999-5ACD-45A3-87AA-8839D205A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0"/>
            <a:ext cx="5105400" cy="2868168"/>
          </a:xfrm>
        </p:spPr>
        <p:txBody>
          <a:bodyPr/>
          <a:lstStyle/>
          <a:p>
            <a:r>
              <a:rPr lang="en-US" dirty="0" smtClean="0"/>
              <a:t>Gangs &amp; Guns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819400"/>
            <a:ext cx="5114778" cy="1101248"/>
          </a:xfrm>
        </p:spPr>
        <p:txBody>
          <a:bodyPr/>
          <a:lstStyle/>
          <a:p>
            <a:r>
              <a:rPr lang="en-US" dirty="0" smtClean="0"/>
              <a:t>Chapter 7 Part 2</a:t>
            </a:r>
            <a:endParaRPr lang="en-US" dirty="0"/>
          </a:p>
        </p:txBody>
      </p:sp>
      <p:pic>
        <p:nvPicPr>
          <p:cNvPr id="10242" name="Picture 2" descr="http://www.hip-hop-music-classic.com/images/crips-45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93469">
            <a:off x="436601" y="653521"/>
            <a:ext cx="3910452" cy="3602002"/>
          </a:xfrm>
          <a:prstGeom prst="rect">
            <a:avLst/>
          </a:prstGeom>
          <a:noFill/>
        </p:spPr>
      </p:pic>
      <p:pic>
        <p:nvPicPr>
          <p:cNvPr id="10244" name="Picture 4" descr="http://www.mikedroz.com/images/abou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505200"/>
            <a:ext cx="46482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Guns and the Law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tdbimg.com/files/2009/04/05/img-article---evans-nra-guns_213306170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52825"/>
            <a:ext cx="4572000" cy="3305175"/>
          </a:xfrm>
          <a:prstGeom prst="rect">
            <a:avLst/>
          </a:prstGeom>
          <a:noFill/>
        </p:spPr>
      </p:pic>
      <p:pic>
        <p:nvPicPr>
          <p:cNvPr id="3076" name="Picture 4" descr="http://1.bp.blogspot.com/_V4VEuFwHOa0/S7fHVrYBXZI/AAAAAAAAAVg/PLoXIUl0HYI/s1600/27008_380134753772_501868772_3782859_219201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727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Guns=Crime?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4876800" cy="4846320"/>
          </a:xfrm>
        </p:spPr>
        <p:txBody>
          <a:bodyPr/>
          <a:lstStyle/>
          <a:p>
            <a:r>
              <a:rPr lang="en-US" dirty="0" smtClean="0"/>
              <a:t>Most guns are legally owned in the U.S.</a:t>
            </a:r>
          </a:p>
          <a:p>
            <a:r>
              <a:rPr lang="en-US" dirty="0" smtClean="0"/>
              <a:t>Should gun right be restricted?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rlv.zcache.com/guns_dont_kill_t_shirt-p235060211167449282qnye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0"/>
            <a:ext cx="3810000" cy="3124200"/>
          </a:xfrm>
          <a:prstGeom prst="rect">
            <a:avLst/>
          </a:prstGeom>
          <a:noFill/>
        </p:spPr>
      </p:pic>
      <p:pic>
        <p:nvPicPr>
          <p:cNvPr id="2052" name="Picture 4" descr="http://www.c-ville.com/Image/1924_WEB/1924_7DAYS_C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23271"/>
            <a:ext cx="4038600" cy="3334730"/>
          </a:xfrm>
          <a:prstGeom prst="rect">
            <a:avLst/>
          </a:prstGeom>
          <a:noFill/>
        </p:spPr>
      </p:pic>
      <p:pic>
        <p:nvPicPr>
          <p:cNvPr id="2054" name="Picture 6" descr="http://www.discountramps.com/images/seat-back-gun-rack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733800"/>
            <a:ext cx="4762500" cy="273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Gun Control Act of 1968</a:t>
            </a:r>
          </a:p>
          <a:p>
            <a:pPr lvl="1"/>
            <a:r>
              <a:rPr lang="en-US" dirty="0" smtClean="0"/>
              <a:t>Prohibits certain people from buying/possessing a gun</a:t>
            </a:r>
          </a:p>
          <a:p>
            <a:pPr lvl="2"/>
            <a:r>
              <a:rPr lang="en-US" dirty="0" smtClean="0"/>
              <a:t>Criminals, minors, illegal immigrants</a:t>
            </a:r>
          </a:p>
          <a:p>
            <a:pPr lvl="2"/>
            <a:r>
              <a:rPr lang="en-US" dirty="0" smtClean="0"/>
              <a:t>Requires serial numbers on all guns</a:t>
            </a:r>
          </a:p>
          <a:p>
            <a:pPr lvl="1"/>
            <a:r>
              <a:rPr lang="en-US" dirty="0" smtClean="0"/>
              <a:t>Response to murders of Dr. King &amp; Bobby Kennedy</a:t>
            </a:r>
          </a:p>
          <a:p>
            <a:r>
              <a:rPr lang="en-US" dirty="0" smtClean="0"/>
              <a:t>The Brady Act</a:t>
            </a:r>
          </a:p>
          <a:p>
            <a:pPr lvl="1"/>
            <a:r>
              <a:rPr lang="en-US" dirty="0" smtClean="0"/>
              <a:t>Requires </a:t>
            </a:r>
            <a:r>
              <a:rPr lang="en-US" smtClean="0"/>
              <a:t>background checks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67400"/>
            <a:ext cx="7239000" cy="58833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Wall Street Journal (2009)</a:t>
            </a:r>
            <a:endParaRPr lang="en-US" dirty="0"/>
          </a:p>
        </p:txBody>
      </p:sp>
      <p:pic>
        <p:nvPicPr>
          <p:cNvPr id="25602" name="Picture 2" descr="http://sg.wsj.net/public/resources/images/NA-AZ165_GUNS_NS_200907221815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cache.daylife.com/imageserve/06Yp0hucHagrU/61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2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“Gang”?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4191000" cy="4846320"/>
          </a:xfrm>
        </p:spPr>
        <p:txBody>
          <a:bodyPr/>
          <a:lstStyle/>
          <a:p>
            <a:r>
              <a:rPr lang="en-US" dirty="0" smtClean="0"/>
              <a:t>Defined as a group of people who deny the general public access</a:t>
            </a:r>
          </a:p>
          <a:p>
            <a:r>
              <a:rPr lang="en-US" dirty="0" smtClean="0"/>
              <a:t>May or may not be violent</a:t>
            </a:r>
            <a:endParaRPr lang="en-US" dirty="0"/>
          </a:p>
        </p:txBody>
      </p:sp>
      <p:pic>
        <p:nvPicPr>
          <p:cNvPr id="9218" name="Picture 2" descr="http://www.fadtoys.com/UserFiles/Image/Little_Rasc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0"/>
            <a:ext cx="4191000" cy="3352800"/>
          </a:xfrm>
          <a:prstGeom prst="rect">
            <a:avLst/>
          </a:prstGeom>
          <a:noFill/>
        </p:spPr>
      </p:pic>
      <p:pic>
        <p:nvPicPr>
          <p:cNvPr id="9220" name="Picture 4" descr="http://www.streetgangs.com/wp-content/uploads/2010/03/ms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505200"/>
            <a:ext cx="54864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 of Gangs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9416"/>
            <a:ext cx="5105400" cy="4846320"/>
          </a:xfrm>
        </p:spPr>
        <p:txBody>
          <a:bodyPr/>
          <a:lstStyle/>
          <a:p>
            <a:r>
              <a:rPr lang="en-US" dirty="0" smtClean="0"/>
              <a:t>Started in America in the 1800s, grouped by ethnicity</a:t>
            </a:r>
          </a:p>
          <a:p>
            <a:r>
              <a:rPr lang="en-US" dirty="0" smtClean="0"/>
              <a:t>Usually protected neighborhoods and cultural pride</a:t>
            </a:r>
          </a:p>
        </p:txBody>
      </p:sp>
      <p:pic>
        <p:nvPicPr>
          <p:cNvPr id="8194" name="Picture 2" descr="http://news.yahoo.com/util/anysize/360,http:%2F%2Fus.ent4.yimg.com%2Fmovies.yahoo.com%2Fimages%2Fhv%2Fphoto%2Fmovie_pix%2Fmiramax_films%2Fgangs_of_new_york%2Fleonardo_dicaprio%2Fgang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962400"/>
            <a:ext cx="3429000" cy="2390775"/>
          </a:xfrm>
          <a:prstGeom prst="rect">
            <a:avLst/>
          </a:prstGeom>
          <a:noFill/>
        </p:spPr>
      </p:pic>
      <p:pic>
        <p:nvPicPr>
          <p:cNvPr id="8196" name="Picture 4" descr="http://www.cthowell.net/The_Outsiders/The_Greas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3565830" cy="239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Trying to make a difference?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4648200" cy="4846320"/>
          </a:xfrm>
        </p:spPr>
        <p:txBody>
          <a:bodyPr/>
          <a:lstStyle/>
          <a:p>
            <a:r>
              <a:rPr lang="en-US" dirty="0" smtClean="0"/>
              <a:t>Many gangs performed community service &amp; job-training</a:t>
            </a:r>
            <a:endParaRPr lang="en-US" dirty="0"/>
          </a:p>
        </p:txBody>
      </p:sp>
      <p:pic>
        <p:nvPicPr>
          <p:cNvPr id="7170" name="Picture 2" descr="http://www.gangresearch.net/ChicagoGangs/blackstonerangers/images/JeffFor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5600"/>
            <a:ext cx="2505075" cy="2638425"/>
          </a:xfrm>
          <a:prstGeom prst="rect">
            <a:avLst/>
          </a:prstGeom>
          <a:noFill/>
        </p:spPr>
      </p:pic>
      <p:pic>
        <p:nvPicPr>
          <p:cNvPr id="7172" name="Picture 4" descr="http://www.usedbooks.co.nz/images/Book/014311493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8850" y="2095500"/>
            <a:ext cx="3105150" cy="4762500"/>
          </a:xfrm>
          <a:prstGeom prst="rect">
            <a:avLst/>
          </a:prstGeom>
          <a:noFill/>
        </p:spPr>
      </p:pic>
      <p:pic>
        <p:nvPicPr>
          <p:cNvPr id="7174" name="Picture 6" descr="Toys-for-tots bike with trail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124200"/>
            <a:ext cx="3385312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&amp; 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gangs are much more violent… Why?</a:t>
            </a:r>
          </a:p>
          <a:p>
            <a:pPr lvl="1"/>
            <a:r>
              <a:rPr lang="en-US" dirty="0" smtClean="0"/>
              <a:t>Drug Trafficking</a:t>
            </a:r>
          </a:p>
          <a:p>
            <a:pPr lvl="1"/>
            <a:r>
              <a:rPr lang="en-US" dirty="0" smtClean="0"/>
              <a:t> Prostitution</a:t>
            </a:r>
          </a:p>
          <a:p>
            <a:pPr lvl="1"/>
            <a:r>
              <a:rPr lang="en-US" dirty="0" smtClean="0"/>
              <a:t>Firearm Dealing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 descr="http://orangejuiceblog.com/wp-content/uploads/2009/05/santa-ana-gangs-well-ar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60687">
            <a:off x="5255568" y="3268018"/>
            <a:ext cx="3581239" cy="2311660"/>
          </a:xfrm>
          <a:prstGeom prst="rect">
            <a:avLst/>
          </a:prstGeom>
          <a:noFill/>
        </p:spPr>
      </p:pic>
      <p:pic>
        <p:nvPicPr>
          <p:cNvPr id="6148" name="Picture 4" descr="http://www.insidesocal.com/sgvcrime/SX07-HARDR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58945">
            <a:off x="261879" y="3879280"/>
            <a:ext cx="3810000" cy="2178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a Gang Member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Majority Male</a:t>
            </a:r>
          </a:p>
          <a:p>
            <a:r>
              <a:rPr lang="en-US" dirty="0" smtClean="0"/>
              <a:t>Mostly Minority</a:t>
            </a:r>
          </a:p>
          <a:p>
            <a:r>
              <a:rPr lang="en-US" dirty="0" smtClean="0"/>
              <a:t>Estimated 1 million gang members in US (2008)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Percentage of State and Local Law Enforcement Agencies Reporting Gang Activity, by Region ~ Justice.gov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U.S. map showing the percentage of responding state and local law enforcement agencies reporting gang activity for the years 2004-2008, by region, broken down by year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1"/>
            <a:ext cx="91440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U.S. map showing gang membership per capita, by stat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People Join Gangs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Family Members in a gang</a:t>
            </a:r>
          </a:p>
          <a:p>
            <a:r>
              <a:rPr lang="en-US" dirty="0" smtClean="0"/>
              <a:t>Basic Needs unmet</a:t>
            </a:r>
          </a:p>
          <a:p>
            <a:r>
              <a:rPr lang="en-US" dirty="0" smtClean="0"/>
              <a:t>Lure of Money</a:t>
            </a:r>
            <a:endParaRPr lang="en-US" dirty="0"/>
          </a:p>
        </p:txBody>
      </p:sp>
      <p:pic>
        <p:nvPicPr>
          <p:cNvPr id="4098" name="Picture 2" descr="http://blogs.hub-bub.com/esteban/files/2009/11/crips-and-bloods-made-in-amer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4475" y="1504950"/>
            <a:ext cx="3819525" cy="5353050"/>
          </a:xfrm>
          <a:prstGeom prst="rect">
            <a:avLst/>
          </a:prstGeom>
          <a:noFill/>
        </p:spPr>
      </p:pic>
      <p:pic>
        <p:nvPicPr>
          <p:cNvPr id="4102" name="Picture 6" descr="http://cdn.pastemagazine.com/www/blogs/playlist/money%20large.jpg?12399640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19425"/>
            <a:ext cx="2857500" cy="383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230</TotalTime>
  <Words>208</Words>
  <Application>Microsoft Office PowerPoint</Application>
  <PresentationFormat>On-screen Show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Opulent</vt:lpstr>
      <vt:lpstr>Gangs &amp; Guns</vt:lpstr>
      <vt:lpstr>What is a “Gang”?</vt:lpstr>
      <vt:lpstr>A Brief History of Gangs</vt:lpstr>
      <vt:lpstr>Trying to make a difference?</vt:lpstr>
      <vt:lpstr>Then &amp; Now…</vt:lpstr>
      <vt:lpstr>What does a Gang Member Look Like?</vt:lpstr>
      <vt:lpstr>Percentage of State and Local Law Enforcement Agencies Reporting Gang Activity, by Region ~ Justice.gov</vt:lpstr>
      <vt:lpstr>Slide 8</vt:lpstr>
      <vt:lpstr>Why Do People Join Gangs</vt:lpstr>
      <vt:lpstr>Guns and the Law</vt:lpstr>
      <vt:lpstr>Do Guns=Crime?</vt:lpstr>
      <vt:lpstr>Important Legislation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Gangs &amp; Guns</dc:title>
  <dc:creator>Scott Johnson</dc:creator>
  <cp:lastModifiedBy>Scott Johnson</cp:lastModifiedBy>
  <cp:revision>8</cp:revision>
  <dcterms:created xsi:type="dcterms:W3CDTF">2010-11-04T01:40:07Z</dcterms:created>
  <dcterms:modified xsi:type="dcterms:W3CDTF">2010-11-04T15:15:19Z</dcterms:modified>
</cp:coreProperties>
</file>