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D1AD4-8FD9-413A-801D-23F95927922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F98A-9418-443B-82B9-5700F83838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F827D91-F042-49F7-BBF0-13F593542114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4CE0E90-C2EA-42DB-BC94-74C6F95E25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Deviance and Social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 Section 1</a:t>
            </a:r>
            <a:endParaRPr lang="en-US" dirty="0"/>
          </a:p>
        </p:txBody>
      </p:sp>
      <p:pic>
        <p:nvPicPr>
          <p:cNvPr id="31746" name="Picture 2" descr="http://www.funbumperstickers.com/images/Flander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429000"/>
            <a:ext cx="4114800" cy="3429000"/>
          </a:xfrm>
          <a:prstGeom prst="rect">
            <a:avLst/>
          </a:prstGeom>
          <a:noFill/>
        </p:spPr>
      </p:pic>
      <p:pic>
        <p:nvPicPr>
          <p:cNvPr id="31748" name="Picture 4" descr="http://blog.hgtv.com/images/design/grinch28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199"/>
            <a:ext cx="3364124" cy="3352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Deviance?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191000" cy="45262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Behavior that departs from the norms of a group or society</a:t>
            </a:r>
          </a:p>
          <a:p>
            <a:r>
              <a:rPr lang="en-US" dirty="0" smtClean="0"/>
              <a:t>Can include a broad range of behaviors:</a:t>
            </a:r>
          </a:p>
          <a:p>
            <a:pPr lvl="1"/>
            <a:r>
              <a:rPr lang="en-US" dirty="0" smtClean="0"/>
              <a:t>Sagging pants</a:t>
            </a:r>
          </a:p>
          <a:p>
            <a:pPr lvl="1"/>
            <a:r>
              <a:rPr lang="en-US" dirty="0" smtClean="0"/>
              <a:t>Not using a coaster</a:t>
            </a:r>
          </a:p>
          <a:p>
            <a:pPr lvl="1"/>
            <a:r>
              <a:rPr lang="en-US" dirty="0" smtClean="0"/>
              <a:t>Murder</a:t>
            </a:r>
            <a:endParaRPr lang="en-US" dirty="0"/>
          </a:p>
        </p:txBody>
      </p:sp>
      <p:pic>
        <p:nvPicPr>
          <p:cNvPr id="29698" name="Picture 2" descr="http://blackademics.org/wp-content/uploads/2007/09/30baggy600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048000"/>
            <a:ext cx="2971800" cy="1714500"/>
          </a:xfrm>
          <a:prstGeom prst="rect">
            <a:avLst/>
          </a:prstGeom>
          <a:noFill/>
        </p:spPr>
      </p:pic>
      <p:pic>
        <p:nvPicPr>
          <p:cNvPr id="29700" name="Picture 4" descr="http://blogs.knoxnews.com/knx/silence/manson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095750"/>
            <a:ext cx="2571750" cy="2762250"/>
          </a:xfrm>
          <a:prstGeom prst="rect">
            <a:avLst/>
          </a:prstGeom>
          <a:noFill/>
        </p:spPr>
      </p:pic>
      <p:pic>
        <p:nvPicPr>
          <p:cNvPr id="29702" name="Picture 6" descr="http://www.nowboxing.com/wp-content/uploads/tysonb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295400"/>
            <a:ext cx="3352800" cy="1829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Deviance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6280"/>
          </a:xfrm>
        </p:spPr>
        <p:txBody>
          <a:bodyPr/>
          <a:lstStyle/>
          <a:p>
            <a:r>
              <a:rPr lang="en-US" dirty="0" smtClean="0"/>
              <a:t>Behavior that fails to meet the accepted norms of society</a:t>
            </a:r>
          </a:p>
          <a:p>
            <a:pPr lvl="1"/>
            <a:r>
              <a:rPr lang="en-US" dirty="0" smtClean="0"/>
              <a:t>Reject it</a:t>
            </a:r>
          </a:p>
          <a:p>
            <a:pPr lvl="1"/>
            <a:r>
              <a:rPr lang="en-US" dirty="0" smtClean="0"/>
              <a:t>Misinterpret it</a:t>
            </a:r>
          </a:p>
          <a:p>
            <a:pPr lvl="1"/>
            <a:r>
              <a:rPr lang="en-US" dirty="0" smtClean="0"/>
              <a:t>Unaware of it 	</a:t>
            </a:r>
            <a:endParaRPr lang="en-US" dirty="0"/>
          </a:p>
        </p:txBody>
      </p:sp>
      <p:pic>
        <p:nvPicPr>
          <p:cNvPr id="28674" name="Picture 2" descr="http://cdn.mashable.com/wp-content/uploads/2009/11/brandon-spikes-eye-gou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3505200" cy="2743200"/>
          </a:xfrm>
          <a:prstGeom prst="rect">
            <a:avLst/>
          </a:prstGeom>
          <a:noFill/>
        </p:spPr>
      </p:pic>
      <p:pic>
        <p:nvPicPr>
          <p:cNvPr id="28676" name="Picture 4" descr="http://upload.wikimedia.org/wikipedia/commons/5/5a/Chea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362200"/>
            <a:ext cx="4051300" cy="2691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Deviance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 that over-conforms to social expectations</a:t>
            </a:r>
            <a:endParaRPr lang="en-US" dirty="0"/>
          </a:p>
        </p:txBody>
      </p:sp>
      <p:pic>
        <p:nvPicPr>
          <p:cNvPr id="27650" name="Picture 2" descr="http://blog.newsok.com/ofinterest/files/2009/11/anorexic-barb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86000"/>
            <a:ext cx="2174276" cy="2895600"/>
          </a:xfrm>
          <a:prstGeom prst="rect">
            <a:avLst/>
          </a:prstGeom>
          <a:noFill/>
        </p:spPr>
      </p:pic>
      <p:pic>
        <p:nvPicPr>
          <p:cNvPr id="27652" name="Picture 4" descr="http://school.discoveryeducation.com/clipart/images/tchrspe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495800"/>
            <a:ext cx="3100000" cy="2362200"/>
          </a:xfrm>
          <a:prstGeom prst="rect">
            <a:avLst/>
          </a:prstGeom>
          <a:noFill/>
        </p:spPr>
      </p:pic>
      <p:pic>
        <p:nvPicPr>
          <p:cNvPr id="27654" name="Picture 6" descr="ned_flander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43200"/>
            <a:ext cx="2971800" cy="3673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All Break the Rules Once in a While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46236"/>
            <a:ext cx="4800600" cy="50593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many degrees of deviance</a:t>
            </a:r>
          </a:p>
          <a:p>
            <a:r>
              <a:rPr lang="en-US" dirty="0" smtClean="0"/>
              <a:t>Minor deviant acts occur on a regular basis in our society</a:t>
            </a:r>
          </a:p>
          <a:p>
            <a:pPr lvl="1"/>
            <a:r>
              <a:rPr lang="en-US" dirty="0" smtClean="0"/>
              <a:t>Wearing mismatched socks</a:t>
            </a:r>
          </a:p>
          <a:p>
            <a:pPr lvl="1"/>
            <a:r>
              <a:rPr lang="en-US" dirty="0" smtClean="0"/>
              <a:t>Wearing the same hoodie for two weeks straight</a:t>
            </a:r>
          </a:p>
          <a:p>
            <a:r>
              <a:rPr lang="en-US" dirty="0" smtClean="0"/>
              <a:t>Are these people considered deviants?</a:t>
            </a:r>
            <a:endParaRPr lang="en-US" dirty="0"/>
          </a:p>
        </p:txBody>
      </p:sp>
      <p:pic>
        <p:nvPicPr>
          <p:cNvPr id="26626" name="Picture 2" descr="http://tucsoncitizen.com/godblogging/files/2009/07/jaywal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2895600" cy="2178594"/>
          </a:xfrm>
          <a:prstGeom prst="rect">
            <a:avLst/>
          </a:prstGeom>
          <a:noFill/>
        </p:spPr>
      </p:pic>
      <p:pic>
        <p:nvPicPr>
          <p:cNvPr id="26628" name="Picture 4" descr="http://www.gizmowatch.com/images/crime_scene_mgmt1_24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648200"/>
            <a:ext cx="2209800" cy="2209800"/>
          </a:xfrm>
          <a:prstGeom prst="rect">
            <a:avLst/>
          </a:prstGeom>
          <a:noFill/>
        </p:spPr>
      </p:pic>
      <p:pic>
        <p:nvPicPr>
          <p:cNvPr id="26630" name="Picture 6" descr="http://media.canada.com/f16a60fe-22c9-432c-87ba-37201a374d5b/0131chi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2819400"/>
            <a:ext cx="26193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who breaks significant societal or group norms</a:t>
            </a:r>
          </a:p>
          <a:p>
            <a:pPr lvl="1"/>
            <a:r>
              <a:rPr lang="en-US" dirty="0" smtClean="0"/>
              <a:t>Drug Users</a:t>
            </a:r>
          </a:p>
          <a:p>
            <a:pPr lvl="1"/>
            <a:r>
              <a:rPr lang="en-US" dirty="0" smtClean="0"/>
              <a:t>Child Molesters</a:t>
            </a:r>
          </a:p>
          <a:p>
            <a:pPr lvl="1"/>
            <a:r>
              <a:rPr lang="en-US" dirty="0" smtClean="0"/>
              <a:t>Thieves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6386" name="Picture 2" descr="http://www.rob-clarkson.com/duff-brewery/snake/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40378"/>
            <a:ext cx="3886200" cy="2717622"/>
          </a:xfrm>
          <a:prstGeom prst="rect">
            <a:avLst/>
          </a:prstGeom>
          <a:noFill/>
        </p:spPr>
      </p:pic>
      <p:pic>
        <p:nvPicPr>
          <p:cNvPr id="16388" name="Picture 4" descr="http://www.toonpool.com/user/1391/files/freeze_3654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514600"/>
            <a:ext cx="4267200" cy="37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to encourage conformity to society’s norms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external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Social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up to the individual</a:t>
            </a:r>
          </a:p>
          <a:p>
            <a:r>
              <a:rPr lang="en-US" dirty="0" smtClean="0"/>
              <a:t>“Knowing Right from Wrong”</a:t>
            </a:r>
          </a:p>
          <a:p>
            <a:pPr lvl="1"/>
            <a:r>
              <a:rPr lang="en-US" dirty="0" smtClean="0"/>
              <a:t>Saying “thank you” when someone opens the door for you</a:t>
            </a:r>
          </a:p>
          <a:p>
            <a:pPr lvl="1"/>
            <a:r>
              <a:rPr lang="en-US" dirty="0" smtClean="0"/>
              <a:t>Not stealing… because you know it’s wrong, not because you are afraid of going to jail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Social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Decisions are made based on outside factors</a:t>
            </a:r>
          </a:p>
          <a:p>
            <a:r>
              <a:rPr lang="en-US" dirty="0" smtClean="0"/>
              <a:t>Social Sanctions play a key part</a:t>
            </a:r>
          </a:p>
          <a:p>
            <a:pPr lvl="1"/>
            <a:r>
              <a:rPr lang="en-US" dirty="0" smtClean="0"/>
              <a:t>Rewards or punishments to encourage conformity to norms</a:t>
            </a:r>
          </a:p>
          <a:p>
            <a:pPr lvl="1"/>
            <a:r>
              <a:rPr lang="en-US" dirty="0" smtClean="0"/>
              <a:t>Can be formal and informal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Jail, suspension, low grades, being ridiculed</a:t>
            </a:r>
          </a:p>
          <a:p>
            <a:pPr lvl="2"/>
            <a:r>
              <a:rPr lang="en-US" dirty="0" smtClean="0"/>
              <a:t>Awards, good grades, high fives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</TotalTime>
  <Words>227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Deviance and Social Control</vt:lpstr>
      <vt:lpstr>What is Deviance?</vt:lpstr>
      <vt:lpstr>Negative Deviance</vt:lpstr>
      <vt:lpstr>Positive Deviance</vt:lpstr>
      <vt:lpstr>We All Break the Rules Once in a While</vt:lpstr>
      <vt:lpstr>Deviant</vt:lpstr>
      <vt:lpstr>Social Control</vt:lpstr>
      <vt:lpstr>Internal Social Control</vt:lpstr>
      <vt:lpstr>External Social Control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Deviance and Social Control</dc:title>
  <dc:creator>Thornton Township</dc:creator>
  <cp:lastModifiedBy>Thornton Township</cp:lastModifiedBy>
  <cp:revision>10</cp:revision>
  <dcterms:created xsi:type="dcterms:W3CDTF">2009-11-17T12:05:13Z</dcterms:created>
  <dcterms:modified xsi:type="dcterms:W3CDTF">2012-11-13T13:49:14Z</dcterms:modified>
</cp:coreProperties>
</file>