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B6E5-9B33-493D-9631-FDE5A60A0121}" type="datetimeFigureOut">
              <a:rPr lang="en-US" smtClean="0"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38CE9-AFC2-457F-97DF-EBA15373FC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BEBCE7-90DE-4C8D-9B0D-F066799560DF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DBDFAE-0E6D-4E0D-863D-00FF57DE1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Functionalism and Deviance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Section 2</a:t>
            </a:r>
            <a:endParaRPr lang="en-US" dirty="0"/>
          </a:p>
        </p:txBody>
      </p:sp>
      <p:pic>
        <p:nvPicPr>
          <p:cNvPr id="24578" name="Picture 2" descr="http://www.stealingdan.co.uk/Stealin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590800"/>
            <a:ext cx="2743200" cy="3540125"/>
          </a:xfrm>
          <a:prstGeom prst="rect">
            <a:avLst/>
          </a:prstGeom>
          <a:noFill/>
        </p:spPr>
      </p:pic>
      <p:pic>
        <p:nvPicPr>
          <p:cNvPr id="24580" name="Picture 4" descr="http://www.pinoyherald.org/wp-content/gallery/year-1-no-4/brib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25622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/>
          <a:lstStyle/>
          <a:p>
            <a:pPr marL="651510" indent="-514350"/>
            <a:r>
              <a:rPr lang="en-US" dirty="0" smtClean="0"/>
              <a:t>Innovation</a:t>
            </a:r>
          </a:p>
          <a:p>
            <a:pPr marL="651510" indent="-514350"/>
            <a:r>
              <a:rPr lang="en-US" dirty="0" smtClean="0"/>
              <a:t>Ritualism</a:t>
            </a:r>
          </a:p>
          <a:p>
            <a:pPr marL="651510" indent="-514350"/>
            <a:r>
              <a:rPr lang="en-US" dirty="0" smtClean="0"/>
              <a:t>Retreatism</a:t>
            </a:r>
          </a:p>
          <a:p>
            <a:pPr marL="651510" indent="-514350"/>
            <a:r>
              <a:rPr lang="en-US" dirty="0" smtClean="0"/>
              <a:t>Rebellion</a:t>
            </a:r>
          </a:p>
          <a:p>
            <a:pPr marL="651510" indent="-514350">
              <a:buNone/>
            </a:pPr>
            <a:endParaRPr lang="en-US" dirty="0"/>
          </a:p>
        </p:txBody>
      </p:sp>
      <p:pic>
        <p:nvPicPr>
          <p:cNvPr id="3074" name="Picture 2" descr="http://challengenewspaper.files.wordpress.com/2009/02/1967newark-rebell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3581400" cy="2772044"/>
          </a:xfrm>
          <a:prstGeom prst="rect">
            <a:avLst/>
          </a:prstGeom>
          <a:noFill/>
        </p:spPr>
      </p:pic>
      <p:pic>
        <p:nvPicPr>
          <p:cNvPr id="3076" name="Picture 4" descr="http://www.ac-nancy-metz.fr/enseign/anglais/Henry/pickpock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946400" cy="2209800"/>
          </a:xfrm>
          <a:prstGeom prst="rect">
            <a:avLst/>
          </a:prstGeom>
          <a:noFill/>
        </p:spPr>
      </p:pic>
      <p:pic>
        <p:nvPicPr>
          <p:cNvPr id="3080" name="Picture 8" descr="http://ec.snagfilms.com/images/skidrow/skidrow_600x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966" y="4343400"/>
            <a:ext cx="4477033" cy="2514600"/>
          </a:xfrm>
          <a:prstGeom prst="rect">
            <a:avLst/>
          </a:prstGeom>
          <a:noFill/>
        </p:spPr>
      </p:pic>
      <p:pic>
        <p:nvPicPr>
          <p:cNvPr id="3078" name="Picture 6" descr="http://www.bearishnews.com/wp-content/uploads/2009/07/office-sp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908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709160"/>
          </a:xfrm>
        </p:spPr>
        <p:txBody>
          <a:bodyPr/>
          <a:lstStyle/>
          <a:p>
            <a:r>
              <a:rPr lang="en-US" dirty="0" smtClean="0"/>
              <a:t>Theory that compliance with norms requires strong bonds between individuals and society</a:t>
            </a:r>
          </a:p>
          <a:p>
            <a:r>
              <a:rPr lang="en-US" dirty="0" smtClean="0"/>
              <a:t>If bonds are weak due to anomie, deviance exists</a:t>
            </a:r>
          </a:p>
          <a:p>
            <a:r>
              <a:rPr lang="en-US" dirty="0" smtClean="0"/>
              <a:t>Anomie: condition in which norms are weak, conflicting, or absent</a:t>
            </a:r>
            <a:endParaRPr lang="en-US" dirty="0"/>
          </a:p>
        </p:txBody>
      </p:sp>
      <p:pic>
        <p:nvPicPr>
          <p:cNvPr id="2050" name="Picture 2" descr="http://www.2flashgames.com/2fgkjn134kjlh1cfn81vc34/flash/f-Confusing-Sign-2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648200"/>
            <a:ext cx="2498271" cy="2057400"/>
          </a:xfrm>
          <a:prstGeom prst="rect">
            <a:avLst/>
          </a:prstGeom>
          <a:noFill/>
        </p:spPr>
      </p:pic>
      <p:pic>
        <p:nvPicPr>
          <p:cNvPr id="2052" name="Picture 4" descr="http://www.amfor.net/images/Obama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19200"/>
            <a:ext cx="283845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Social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</a:p>
          <a:p>
            <a:r>
              <a:rPr lang="en-US" dirty="0" smtClean="0"/>
              <a:t>Commitment</a:t>
            </a:r>
          </a:p>
          <a:p>
            <a:r>
              <a:rPr lang="en-US" dirty="0" smtClean="0"/>
              <a:t>Involvement</a:t>
            </a:r>
          </a:p>
          <a:p>
            <a:r>
              <a:rPr lang="en-US" dirty="0" smtClean="0"/>
              <a:t>Belief</a:t>
            </a:r>
            <a:endParaRPr lang="en-US" dirty="0"/>
          </a:p>
        </p:txBody>
      </p:sp>
      <p:pic>
        <p:nvPicPr>
          <p:cNvPr id="1026" name="Picture 2" descr="http://www3.fitnyc.edu/internationalprograms/images/mexico/Monterrey/TecMonterrey_FootballTe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946400" cy="2209800"/>
          </a:xfrm>
          <a:prstGeom prst="rect">
            <a:avLst/>
          </a:prstGeom>
          <a:noFill/>
        </p:spPr>
      </p:pic>
      <p:pic>
        <p:nvPicPr>
          <p:cNvPr id="1028" name="Picture 4" descr="http://images.broadwayworld.com/upload/36590/FamilyGuy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1"/>
            <a:ext cx="2280034" cy="3048000"/>
          </a:xfrm>
          <a:prstGeom prst="rect">
            <a:avLst/>
          </a:prstGeom>
          <a:noFill/>
        </p:spPr>
      </p:pic>
      <p:pic>
        <p:nvPicPr>
          <p:cNvPr id="1030" name="Picture 6" descr="http://yonkersmidnightbaskteball.com/yahoo_site_admin/assets/images/Midnight_Basketball_Championsjip.321213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3655973" cy="2743200"/>
          </a:xfrm>
          <a:prstGeom prst="rect">
            <a:avLst/>
          </a:prstGeom>
          <a:noFill/>
        </p:spPr>
      </p:pic>
      <p:pic>
        <p:nvPicPr>
          <p:cNvPr id="1032" name="Picture 8" descr="http://3quarksdaily.blogs.com/3quarksdaily/images/2007/11/18/relig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334327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Deviant Behavior Have a Negative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172200" cy="4709160"/>
          </a:xfrm>
        </p:spPr>
        <p:txBody>
          <a:bodyPr/>
          <a:lstStyle/>
          <a:p>
            <a:r>
              <a:rPr lang="en-US" dirty="0" smtClean="0"/>
              <a:t>Deviance wears away trust</a:t>
            </a:r>
          </a:p>
          <a:p>
            <a:r>
              <a:rPr lang="en-US" dirty="0" smtClean="0"/>
              <a:t>What if…</a:t>
            </a:r>
          </a:p>
          <a:p>
            <a:pPr lvl="1"/>
            <a:r>
              <a:rPr lang="en-US" dirty="0" smtClean="0"/>
              <a:t>People didn’t stop at stop signs?</a:t>
            </a:r>
          </a:p>
          <a:p>
            <a:pPr lvl="1"/>
            <a:r>
              <a:rPr lang="en-US" dirty="0" smtClean="0"/>
              <a:t>Parents do not consistently discipline their children?</a:t>
            </a:r>
          </a:p>
          <a:p>
            <a:pPr lvl="1"/>
            <a:r>
              <a:rPr lang="en-US" dirty="0" smtClean="0"/>
              <a:t>Teachers do not enforce all the rules?</a:t>
            </a:r>
            <a:endParaRPr lang="en-US" dirty="0"/>
          </a:p>
        </p:txBody>
      </p:sp>
      <p:pic>
        <p:nvPicPr>
          <p:cNvPr id="23554" name="Picture 2" descr="http://stjlutheran.com/images/High%20School%20Youth%20Group/Trust/BigFall2YG07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1"/>
            <a:ext cx="3886200" cy="2438399"/>
          </a:xfrm>
          <a:prstGeom prst="rect">
            <a:avLst/>
          </a:prstGeom>
          <a:noFill/>
        </p:spPr>
      </p:pic>
      <p:pic>
        <p:nvPicPr>
          <p:cNvPr id="23561" name="Picture 9" descr="http://www.simpsoncrazy.com/content/pictures/regulars/Edn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81893"/>
            <a:ext cx="1976810" cy="2476107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6858000" y="2438400"/>
            <a:ext cx="2286000" cy="1828800"/>
          </a:xfrm>
          <a:prstGeom prst="wedgeRoundRectCallout">
            <a:avLst>
              <a:gd name="adj1" fmla="val -38103"/>
              <a:gd name="adj2" fmla="val 99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doesn’t matter to me if the students come in late to my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709160"/>
          </a:xfrm>
        </p:spPr>
        <p:txBody>
          <a:bodyPr/>
          <a:lstStyle/>
          <a:p>
            <a:r>
              <a:rPr lang="en-US" dirty="0" smtClean="0"/>
              <a:t>Deviance breeds more deviance, especially when unchecked</a:t>
            </a:r>
          </a:p>
          <a:p>
            <a:r>
              <a:rPr lang="en-US" dirty="0" smtClean="0"/>
              <a:t>Leads to nonconformity</a:t>
            </a:r>
          </a:p>
          <a:p>
            <a:r>
              <a:rPr lang="en-US" dirty="0" smtClean="0"/>
              <a:t>It is expensive!</a:t>
            </a:r>
            <a:endParaRPr lang="en-US" dirty="0"/>
          </a:p>
        </p:txBody>
      </p:sp>
      <p:pic>
        <p:nvPicPr>
          <p:cNvPr id="22530" name="Picture 2" descr="http://www.shannonboudjema.com/wp-content/uploads/2009/08/One_Bad_Apple_Spoils_The_Bunch-1meg4v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886200" cy="2667000"/>
          </a:xfrm>
          <a:prstGeom prst="rect">
            <a:avLst/>
          </a:prstGeom>
          <a:noFill/>
        </p:spPr>
      </p:pic>
      <p:pic>
        <p:nvPicPr>
          <p:cNvPr id="22532" name="Picture 4" descr="http://www.eastottawa.ca/imgs/dynamique/articles/gros/p01_graffiti_wall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4114800" cy="3124200"/>
          </a:xfrm>
          <a:prstGeom prst="rect">
            <a:avLst/>
          </a:prstGeom>
          <a:noFill/>
        </p:spPr>
      </p:pic>
      <p:pic>
        <p:nvPicPr>
          <p:cNvPr id="22534" name="Picture 6" descr="http://betweenthelinesblog.files.wordpress.com/2009/07/j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All Bad!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Deviance can be positive</a:t>
            </a:r>
          </a:p>
          <a:p>
            <a:r>
              <a:rPr lang="en-US" dirty="0" smtClean="0"/>
              <a:t>How can nonconforming behavior be a positive?</a:t>
            </a:r>
            <a:endParaRPr lang="en-US" dirty="0"/>
          </a:p>
        </p:txBody>
      </p:sp>
      <p:pic>
        <p:nvPicPr>
          <p:cNvPr id="21505" name="Picture 1" descr="C:\Documents and Settings\johnson.scott\Local Settings\Temporary Internet Files\Content.IE5\710TAEQ4\MCj044132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743200" cy="2743200"/>
          </a:xfrm>
          <a:prstGeom prst="rect">
            <a:avLst/>
          </a:prstGeom>
          <a:noFill/>
        </p:spPr>
      </p:pic>
      <p:pic>
        <p:nvPicPr>
          <p:cNvPr id="21506" name="Picture 2" descr="C:\Documents and Settings\johnson.scott\Local Settings\Temporary Internet Files\Content.IE5\VFXHMSEY\MCj041150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657600"/>
            <a:ext cx="1901825" cy="2192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Clarify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709160"/>
          </a:xfrm>
        </p:spPr>
        <p:txBody>
          <a:bodyPr/>
          <a:lstStyle/>
          <a:p>
            <a:r>
              <a:rPr lang="en-US" dirty="0" smtClean="0"/>
              <a:t>People receiving sanctions can serve as examples</a:t>
            </a:r>
            <a:endParaRPr lang="en-US" dirty="0"/>
          </a:p>
        </p:txBody>
      </p:sp>
      <p:pic>
        <p:nvPicPr>
          <p:cNvPr id="20482" name="Picture 2" descr="http://trappedintheattic.files.wordpress.com/2009/07/martha-stewart-jail-crim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258581" cy="2895600"/>
          </a:xfrm>
          <a:prstGeom prst="rect">
            <a:avLst/>
          </a:prstGeom>
          <a:noFill/>
        </p:spPr>
      </p:pic>
      <p:pic>
        <p:nvPicPr>
          <p:cNvPr id="20484" name="Picture 4" descr="http://thehalobender.files.wordpress.com/2009/06/len-bi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4950"/>
            <a:ext cx="4114800" cy="535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bewell-dowell.org/userfiles/smokingEPA_468x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48100"/>
            <a:ext cx="4457700" cy="3009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Provides a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deviant behavior can serve as avenue to release angst</a:t>
            </a:r>
            <a:endParaRPr lang="en-US" dirty="0"/>
          </a:p>
        </p:txBody>
      </p:sp>
      <p:pic>
        <p:nvPicPr>
          <p:cNvPr id="19458" name="Picture 2" descr="http://fun.skype-news.net/wp-content/uploads/2008/12/rock-n-r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71" y="2133600"/>
            <a:ext cx="3483429" cy="2438400"/>
          </a:xfrm>
          <a:prstGeom prst="rect">
            <a:avLst/>
          </a:prstGeom>
          <a:noFill/>
        </p:spPr>
      </p:pic>
      <p:pic>
        <p:nvPicPr>
          <p:cNvPr id="19462" name="Picture 6" descr="http://www.fictionontheweb.co.uk/top250films/Fight_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23812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Increases Unity Within a Group or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Deviant behavior may reinforce norms and beliefs</a:t>
            </a:r>
            <a:endParaRPr lang="en-US" dirty="0"/>
          </a:p>
        </p:txBody>
      </p:sp>
      <p:pic>
        <p:nvPicPr>
          <p:cNvPr id="18434" name="Picture 2" descr="http://www.iecclesia.com/archives/episode52/wtc-9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Promotes Social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09160"/>
          </a:xfrm>
        </p:spPr>
        <p:txBody>
          <a:bodyPr/>
          <a:lstStyle/>
          <a:p>
            <a:r>
              <a:rPr lang="en-US" dirty="0" smtClean="0"/>
              <a:t>Makes injustices known</a:t>
            </a:r>
          </a:p>
          <a:p>
            <a:r>
              <a:rPr lang="en-US" dirty="0" smtClean="0"/>
              <a:t>Leads to changes in policies/laws</a:t>
            </a:r>
            <a:endParaRPr lang="en-US" dirty="0"/>
          </a:p>
        </p:txBody>
      </p:sp>
      <p:pic>
        <p:nvPicPr>
          <p:cNvPr id="5122" name="Picture 2" descr="http://3.bp.blogspot.com/_cUX_NXQPA-s/Sd9ScN9ttpI/AAAAAAAAAXg/j526fNwcEuQ/s400/civil+rights+ho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810000" cy="3000375"/>
          </a:xfrm>
          <a:prstGeom prst="rect">
            <a:avLst/>
          </a:prstGeom>
          <a:noFill/>
        </p:spPr>
      </p:pic>
      <p:pic>
        <p:nvPicPr>
          <p:cNvPr id="5124" name="Picture 4" descr="http://blogs.seattleweekly.com/voracious/Prohibi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05250"/>
            <a:ext cx="3581400" cy="2952750"/>
          </a:xfrm>
          <a:prstGeom prst="rect">
            <a:avLst/>
          </a:prstGeom>
          <a:noFill/>
        </p:spPr>
      </p:pic>
      <p:pic>
        <p:nvPicPr>
          <p:cNvPr id="5126" name="Picture 6" descr="http://pro.corbis.com/images/BE045543.jpg?size=67&amp;uid=36EAE609-C74B-4AD9-ABBC-2FC1C8B90B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473812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709160"/>
          </a:xfrm>
        </p:spPr>
        <p:txBody>
          <a:bodyPr/>
          <a:lstStyle/>
          <a:p>
            <a:r>
              <a:rPr lang="en-US" dirty="0" smtClean="0"/>
              <a:t>Idea that deviance is more prone when a gap exists between cultural goals and the ability to achieve these goals by legitimate means</a:t>
            </a:r>
          </a:p>
          <a:p>
            <a:pPr lvl="1"/>
            <a:r>
              <a:rPr lang="en-US" dirty="0" smtClean="0"/>
              <a:t>Obtaining Wealth</a:t>
            </a:r>
          </a:p>
          <a:p>
            <a:pPr lvl="2"/>
            <a:r>
              <a:rPr lang="en-US" dirty="0" smtClean="0"/>
              <a:t>Acceptable means: becoming educated, working hard, “paying Dues”</a:t>
            </a:r>
          </a:p>
          <a:p>
            <a:pPr lvl="2"/>
            <a:r>
              <a:rPr lang="en-US" dirty="0" smtClean="0"/>
              <a:t>Unacceptable means: stealing, selling drugs, scamming people</a:t>
            </a:r>
            <a:endParaRPr lang="en-US" dirty="0"/>
          </a:p>
        </p:txBody>
      </p:sp>
      <p:pic>
        <p:nvPicPr>
          <p:cNvPr id="4098" name="Picture 2" descr="http://africanscholar.com/studentlounge/wp-content/uploads/2008/12/graduation_picture_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428999" cy="2686050"/>
          </a:xfrm>
          <a:prstGeom prst="rect">
            <a:avLst/>
          </a:prstGeom>
          <a:noFill/>
        </p:spPr>
      </p:pic>
      <p:pic>
        <p:nvPicPr>
          <p:cNvPr id="4100" name="Picture 4" descr="http://laurelstreet.files.wordpress.com/2009/10/bernie_mad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048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247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Functionalism and Deviance</vt:lpstr>
      <vt:lpstr>How Can Deviant Behavior Have a Negative Effect?</vt:lpstr>
      <vt:lpstr>Negative Effects (cont.)</vt:lpstr>
      <vt:lpstr>It’s Not All Bad!</vt:lpstr>
      <vt:lpstr>Can Clarify Norms</vt:lpstr>
      <vt:lpstr>Provides a Release</vt:lpstr>
      <vt:lpstr>Increases Unity Within a Group or Society</vt:lpstr>
      <vt:lpstr>Promotes Social Change</vt:lpstr>
      <vt:lpstr>Strain Theory</vt:lpstr>
      <vt:lpstr>Responses to Strain</vt:lpstr>
      <vt:lpstr>Control Theory</vt:lpstr>
      <vt:lpstr>Elements of Social Bonds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Functionalism and Deviance</dc:title>
  <dc:creator>Thornton Township</dc:creator>
  <cp:lastModifiedBy>Thornton Township</cp:lastModifiedBy>
  <cp:revision>22</cp:revision>
  <dcterms:created xsi:type="dcterms:W3CDTF">2009-11-18T23:38:31Z</dcterms:created>
  <dcterms:modified xsi:type="dcterms:W3CDTF">2009-11-19T15:02:24Z</dcterms:modified>
</cp:coreProperties>
</file>