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0557-50BC-4470-9BD0-68B4A733639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DBBF-C94A-42CD-B0DF-B9B9F1BCD9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0557-50BC-4470-9BD0-68B4A733639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DBBF-C94A-42CD-B0DF-B9B9F1BCD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0557-50BC-4470-9BD0-68B4A733639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DBBF-C94A-42CD-B0DF-B9B9F1BCD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0557-50BC-4470-9BD0-68B4A733639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DBBF-C94A-42CD-B0DF-B9B9F1BCD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0557-50BC-4470-9BD0-68B4A733639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DBBF-C94A-42CD-B0DF-B9B9F1BCD9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0557-50BC-4470-9BD0-68B4A733639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DBBF-C94A-42CD-B0DF-B9B9F1BCD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0557-50BC-4470-9BD0-68B4A733639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DBBF-C94A-42CD-B0DF-B9B9F1BCD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0557-50BC-4470-9BD0-68B4A733639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26DBBF-C94A-42CD-B0DF-B9B9F1BCD9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0557-50BC-4470-9BD0-68B4A733639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DBBF-C94A-42CD-B0DF-B9B9F1BCD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0557-50BC-4470-9BD0-68B4A733639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126DBBF-C94A-42CD-B0DF-B9B9F1BCD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1D40557-50BC-4470-9BD0-68B4A733639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DBBF-C94A-42CD-B0DF-B9B9F1BCD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D40557-50BC-4470-9BD0-68B4A7336390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126DBBF-C94A-42CD-B0DF-B9B9F1BCD96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Conflict Theory &amp; Deviance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 Section 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Deviance in an Industrial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US" dirty="0" smtClean="0"/>
              <a:t>Those in power see behavior that is a threat as deviant</a:t>
            </a:r>
          </a:p>
          <a:p>
            <a:r>
              <a:rPr lang="en-US" dirty="0" smtClean="0"/>
              <a:t>Those in power maintain power by determining punishments</a:t>
            </a:r>
          </a:p>
          <a:p>
            <a:endParaRPr lang="en-US" dirty="0"/>
          </a:p>
        </p:txBody>
      </p:sp>
      <p:pic>
        <p:nvPicPr>
          <p:cNvPr id="28676" name="Picture 4" descr="http://www.wtsp.com/assetpool/images/111117100358_occupy-wall-stre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066800"/>
            <a:ext cx="4953000" cy="3429000"/>
          </a:xfrm>
          <a:prstGeom prst="rect">
            <a:avLst/>
          </a:prstGeom>
          <a:noFill/>
        </p:spPr>
      </p:pic>
      <p:pic>
        <p:nvPicPr>
          <p:cNvPr id="28674" name="Picture 2" descr="http://www.washingtonpost.com/rf/image_606w/2010-2019/WashingtonPost/2011/11/17/National-Enterprise/Images/APTOPIX%20Occupy%20Wall%20Street.JPEG-0b7d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038600"/>
            <a:ext cx="4952999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Defending Against Deviants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54102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Criticism is deviant, challenges beliefs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Those who do not work are deviant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not threaten private property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Respect authority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Activities that emphasis values are encouraged</a:t>
            </a:r>
            <a:endParaRPr lang="en-US" dirty="0"/>
          </a:p>
        </p:txBody>
      </p:sp>
      <p:pic>
        <p:nvPicPr>
          <p:cNvPr id="27650" name="Picture 2" descr="http://sfappeal.com/alley/images/protest-cr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1"/>
            <a:ext cx="3733800" cy="2743200"/>
          </a:xfrm>
          <a:prstGeom prst="rect">
            <a:avLst/>
          </a:prstGeom>
          <a:noFill/>
        </p:spPr>
      </p:pic>
      <p:pic>
        <p:nvPicPr>
          <p:cNvPr id="27652" name="Picture 4" descr="http://fatburnerbootcamp.com/wp-content/uploads/2011/08/cartman_respect_my_authority-11123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38600"/>
            <a:ext cx="37338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Unequal Treatment of Minorities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African Americans and Latinos receive harsher punishments, even for the same crimes</a:t>
            </a:r>
            <a:endParaRPr lang="en-US" dirty="0"/>
          </a:p>
        </p:txBody>
      </p:sp>
      <p:pic>
        <p:nvPicPr>
          <p:cNvPr id="26626" name="Picture 2" descr="http://www.miller-mccune.com/wp-content/uploads/2010/03/mmw_Behind_bars_arti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0"/>
            <a:ext cx="3556000" cy="2667000"/>
          </a:xfrm>
          <a:prstGeom prst="rect">
            <a:avLst/>
          </a:prstGeom>
          <a:noFill/>
        </p:spPr>
      </p:pic>
      <p:pic>
        <p:nvPicPr>
          <p:cNvPr id="26628" name="Picture 4" descr="http://thebestpictureproject.files.wordpress.com/2011/08/thegreenmil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314825"/>
            <a:ext cx="3810000" cy="25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r>
              <a:rPr lang="en-US" dirty="0" smtClean="0"/>
              <a:t>African Americans</a:t>
            </a:r>
          </a:p>
          <a:p>
            <a:pPr lvl="1"/>
            <a:r>
              <a:rPr lang="en-US" dirty="0" smtClean="0"/>
              <a:t>13% of population</a:t>
            </a:r>
          </a:p>
          <a:p>
            <a:pPr lvl="1"/>
            <a:r>
              <a:rPr lang="en-US" dirty="0" smtClean="0"/>
              <a:t>42% of death row inmates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25602" name="Picture 2" descr="http://www.prisonpolicy.org/images/TX_incrates2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1400"/>
            <a:ext cx="4572000" cy="3276600"/>
          </a:xfrm>
          <a:prstGeom prst="rect">
            <a:avLst/>
          </a:prstGeom>
          <a:noFill/>
        </p:spPr>
      </p:pic>
      <p:pic>
        <p:nvPicPr>
          <p:cNvPr id="25604" name="Picture 4" descr="http://www.mrmichaelstuart.com/uploads/3/2/6/7/3267285/982252361.gif?3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4" name="Picture 2" descr="http://filipspagnoli.files.wordpress.com/2008/08/incarceration-rates-by-race-us-2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$ to hire attorneys</a:t>
            </a:r>
          </a:p>
          <a:p>
            <a:r>
              <a:rPr lang="en-US" dirty="0" smtClean="0"/>
              <a:t>Victim Discounting</a:t>
            </a:r>
            <a:endParaRPr lang="en-US" dirty="0"/>
          </a:p>
        </p:txBody>
      </p:sp>
      <p:pic>
        <p:nvPicPr>
          <p:cNvPr id="24578" name="Picture 2" descr="http://www.starwarped.net/files/other-roles/Samuel-L-Jackson/A-Time-To-Kill-Carl-Lee-Hailey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6600"/>
            <a:ext cx="51816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White-Collar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 committed by well-respected, high-status people</a:t>
            </a:r>
          </a:p>
          <a:p>
            <a:r>
              <a:rPr lang="en-US" dirty="0" smtClean="0"/>
              <a:t>Typically involves economic crimes</a:t>
            </a:r>
          </a:p>
          <a:p>
            <a:pPr lvl="1"/>
            <a:r>
              <a:rPr lang="en-US" dirty="0" smtClean="0"/>
              <a:t>Embezzlement</a:t>
            </a:r>
          </a:p>
          <a:p>
            <a:pPr lvl="1"/>
            <a:r>
              <a:rPr lang="en-US" dirty="0" smtClean="0"/>
              <a:t>Insider trading</a:t>
            </a:r>
          </a:p>
          <a:p>
            <a:pPr lvl="1"/>
            <a:r>
              <a:rPr lang="en-US" dirty="0" smtClean="0"/>
              <a:t>Tax Evasion</a:t>
            </a:r>
            <a:endParaRPr lang="en-US" dirty="0"/>
          </a:p>
        </p:txBody>
      </p:sp>
      <p:pic>
        <p:nvPicPr>
          <p:cNvPr id="14338" name="Picture 2" descr="http://assets.huluim.com/shows/key_art_white_coll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191000"/>
            <a:ext cx="59436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Slap on the Wrist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white-collar criminals are punished less severely</a:t>
            </a:r>
          </a:p>
          <a:p>
            <a:pPr lvl="1"/>
            <a:r>
              <a:rPr lang="en-US" dirty="0" smtClean="0"/>
              <a:t>Probation</a:t>
            </a:r>
          </a:p>
          <a:p>
            <a:pPr lvl="1"/>
            <a:r>
              <a:rPr lang="en-US" dirty="0" smtClean="0"/>
              <a:t>Shorter sentences</a:t>
            </a:r>
          </a:p>
          <a:p>
            <a:pPr lvl="1"/>
            <a:r>
              <a:rPr lang="en-US" dirty="0" smtClean="0"/>
              <a:t>“resort” prisons</a:t>
            </a:r>
            <a:endParaRPr lang="en-US" dirty="0"/>
          </a:p>
        </p:txBody>
      </p:sp>
      <p:pic>
        <p:nvPicPr>
          <p:cNvPr id="13314" name="Picture 2" descr="http://images.wikia.com/simpsons/images/b/b8/Springwood_minimum_security_pris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19400"/>
            <a:ext cx="45720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</TotalTime>
  <Words>138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Conflict Theory &amp; Deviance</vt:lpstr>
      <vt:lpstr>Deviance in an Industrial Society</vt:lpstr>
      <vt:lpstr>Defending Against Deviants</vt:lpstr>
      <vt:lpstr>Unequal Treatment of Minorities</vt:lpstr>
      <vt:lpstr>The Proof</vt:lpstr>
      <vt:lpstr>Slide 6</vt:lpstr>
      <vt:lpstr>Why?</vt:lpstr>
      <vt:lpstr>White-Collar Crime</vt:lpstr>
      <vt:lpstr>Slap on the Wrist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Theory &amp; Deviance</dc:title>
  <dc:creator>Thornton Township</dc:creator>
  <cp:lastModifiedBy>Thornton Township</cp:lastModifiedBy>
  <cp:revision>8</cp:revision>
  <dcterms:created xsi:type="dcterms:W3CDTF">2011-11-22T13:20:48Z</dcterms:created>
  <dcterms:modified xsi:type="dcterms:W3CDTF">2011-11-22T14:12:12Z</dcterms:modified>
</cp:coreProperties>
</file>