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D386CDF-8DC3-4DBB-A921-F62B1F29AE7A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056A6F-3ECB-4D81-9CE1-48D44D04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6CDF-8DC3-4DBB-A921-F62B1F29AE7A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6A6F-3ECB-4D81-9CE1-48D44D04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6CDF-8DC3-4DBB-A921-F62B1F29AE7A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F056A6F-3ECB-4D81-9CE1-48D44D04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6CDF-8DC3-4DBB-A921-F62B1F29AE7A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56A6F-3ECB-4D81-9CE1-48D44D04C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6CDF-8DC3-4DBB-A921-F62B1F29AE7A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F056A6F-3ECB-4D81-9CE1-48D44D04C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386CDF-8DC3-4DBB-A921-F62B1F29AE7A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056A6F-3ECB-4D81-9CE1-48D44D04C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386CDF-8DC3-4DBB-A921-F62B1F29AE7A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056A6F-3ECB-4D81-9CE1-48D44D04C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6CDF-8DC3-4DBB-A921-F62B1F29AE7A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56A6F-3ECB-4D81-9CE1-48D44D04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6CDF-8DC3-4DBB-A921-F62B1F29AE7A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056A6F-3ECB-4D81-9CE1-48D44D04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6CDF-8DC3-4DBB-A921-F62B1F29AE7A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56A6F-3ECB-4D81-9CE1-48D44D04C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D386CDF-8DC3-4DBB-A921-F62B1F29AE7A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F056A6F-3ECB-4D81-9CE1-48D44D04C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386CDF-8DC3-4DBB-A921-F62B1F29AE7A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056A6F-3ECB-4D81-9CE1-48D44D04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Crime and Punishment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 Section 5</a:t>
            </a:r>
            <a:endParaRPr lang="en-US" dirty="0"/>
          </a:p>
        </p:txBody>
      </p:sp>
      <p:pic>
        <p:nvPicPr>
          <p:cNvPr id="1026" name="Picture 2" descr="C:\Documents and Settings\johnson.scott\Local Settings\Temporary Internet Files\Content.IE5\V1YV2QUG\MCj042417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2438400" cy="3648075"/>
          </a:xfrm>
          <a:prstGeom prst="rect">
            <a:avLst/>
          </a:prstGeom>
          <a:noFill/>
        </p:spPr>
      </p:pic>
      <p:pic>
        <p:nvPicPr>
          <p:cNvPr id="1028" name="Picture 4" descr="http://psychinaction.files.wordpress.com/2008/05/ar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Incarceration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568952" cy="4495800"/>
          </a:xfrm>
        </p:spPr>
        <p:txBody>
          <a:bodyPr/>
          <a:lstStyle/>
          <a:p>
            <a:r>
              <a:rPr lang="en-US" dirty="0" smtClean="0"/>
              <a:t>Method of protecting society from criminals by keeping them in prisons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Overcrowding</a:t>
            </a:r>
          </a:p>
          <a:p>
            <a:pPr lvl="1"/>
            <a:r>
              <a:rPr lang="en-US" dirty="0" smtClean="0"/>
              <a:t>Three strike laws</a:t>
            </a:r>
          </a:p>
          <a:p>
            <a:r>
              <a:rPr lang="en-US" dirty="0" smtClean="0"/>
              <a:t>Are criminals rehabilitated while in prison?</a:t>
            </a:r>
          </a:p>
        </p:txBody>
      </p:sp>
      <p:pic>
        <p:nvPicPr>
          <p:cNvPr id="17409" name="Picture 1" descr="C:\Documents and Settings\johnson.scott\Local Settings\Temporary Internet Files\Content.IE5\E903HPF3\MCj029088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76400"/>
            <a:ext cx="2427838" cy="2207537"/>
          </a:xfrm>
          <a:prstGeom prst="rect">
            <a:avLst/>
          </a:prstGeom>
          <a:noFill/>
        </p:spPr>
      </p:pic>
      <p:pic>
        <p:nvPicPr>
          <p:cNvPr id="17410" name="Picture 2" descr="C:\Documents and Settings\johnson.scott\Local Settings\Temporary Internet Files\Content.IE5\JKU8O0WV\MPj040084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2560" y="4258056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Rehabilitation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4803648" cy="4495800"/>
          </a:xfrm>
        </p:spPr>
        <p:txBody>
          <a:bodyPr/>
          <a:lstStyle/>
          <a:p>
            <a:r>
              <a:rPr lang="en-US" dirty="0" smtClean="0"/>
              <a:t>Process of changing or reforming a criminal through socialization</a:t>
            </a:r>
          </a:p>
          <a:p>
            <a:pPr lvl="1"/>
            <a:r>
              <a:rPr lang="en-US" dirty="0" smtClean="0"/>
              <a:t>Does this work in prison?</a:t>
            </a:r>
          </a:p>
          <a:p>
            <a:pPr lvl="1"/>
            <a:r>
              <a:rPr lang="en-US" dirty="0" smtClean="0"/>
              <a:t>Unfortunately, it does not.  Most repeat criminal behavior</a:t>
            </a:r>
            <a:endParaRPr lang="en-US" dirty="0"/>
          </a:p>
        </p:txBody>
      </p:sp>
      <p:pic>
        <p:nvPicPr>
          <p:cNvPr id="16386" name="Picture 2" descr="http://billsmovieemporium.files.wordpress.com/2009/02/shawshank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Recidivism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02352" cy="4495800"/>
          </a:xfrm>
        </p:spPr>
        <p:txBody>
          <a:bodyPr/>
          <a:lstStyle/>
          <a:p>
            <a:r>
              <a:rPr lang="en-US" dirty="0" smtClean="0"/>
              <a:t>Repetition of criminal behavior</a:t>
            </a:r>
          </a:p>
          <a:p>
            <a:r>
              <a:rPr lang="en-US" dirty="0" smtClean="0"/>
              <a:t>Reasons for high rate:</a:t>
            </a:r>
          </a:p>
          <a:p>
            <a:pPr lvl="1"/>
            <a:r>
              <a:rPr lang="en-US" dirty="0" smtClean="0"/>
              <a:t>Influences of other criminals</a:t>
            </a:r>
          </a:p>
          <a:p>
            <a:pPr lvl="1"/>
            <a:r>
              <a:rPr lang="en-US" dirty="0" smtClean="0"/>
              <a:t>Stigma about being an ex-convict</a:t>
            </a:r>
            <a:endParaRPr lang="en-US" dirty="0"/>
          </a:p>
        </p:txBody>
      </p:sp>
      <p:pic>
        <p:nvPicPr>
          <p:cNvPr id="15362" name="Picture 2" descr="http://privateprisonreform.com/images/recidiv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3429000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Alternatives to Prison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21352" cy="4495800"/>
          </a:xfrm>
        </p:spPr>
        <p:txBody>
          <a:bodyPr/>
          <a:lstStyle/>
          <a:p>
            <a:r>
              <a:rPr lang="en-US" dirty="0" smtClean="0"/>
              <a:t>Combination of prison and probation</a:t>
            </a:r>
          </a:p>
          <a:p>
            <a:r>
              <a:rPr lang="en-US" dirty="0" smtClean="0"/>
              <a:t>Community-based programs</a:t>
            </a:r>
          </a:p>
          <a:p>
            <a:r>
              <a:rPr lang="en-US" dirty="0" smtClean="0"/>
              <a:t>Diversion strategies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Will any of these work?</a:t>
            </a:r>
            <a:endParaRPr lang="en-US" dirty="0"/>
          </a:p>
        </p:txBody>
      </p:sp>
      <p:pic>
        <p:nvPicPr>
          <p:cNvPr id="14338" name="Picture 2" descr="http://www.entertainmentwallpaper.com/images/desktops/movie/role_models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90800"/>
            <a:ext cx="4038600" cy="3837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 act that violates a statue of law</a:t>
            </a:r>
          </a:p>
          <a:p>
            <a:r>
              <a:rPr lang="en-US" dirty="0" smtClean="0"/>
              <a:t>Wide Ranging</a:t>
            </a:r>
          </a:p>
          <a:p>
            <a:r>
              <a:rPr lang="en-US" dirty="0" smtClean="0"/>
              <a:t>State and/or Federal</a:t>
            </a:r>
          </a:p>
        </p:txBody>
      </p:sp>
      <p:pic>
        <p:nvPicPr>
          <p:cNvPr id="25602" name="Picture 2" descr="http://a1.vox.com/6a00cdf3a48471cb8f00fae8dbe1d9000b-500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4191000" cy="2895600"/>
          </a:xfrm>
          <a:prstGeom prst="rect">
            <a:avLst/>
          </a:prstGeom>
          <a:noFill/>
        </p:spPr>
      </p:pic>
      <p:pic>
        <p:nvPicPr>
          <p:cNvPr id="25604" name="Picture 4" descr="http://www.securityprivacyandthelaw.com/uploads/image/fbi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63900"/>
            <a:ext cx="3594100" cy="359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in the U.S.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crimes are down, even though population is up</a:t>
            </a:r>
          </a:p>
          <a:p>
            <a:r>
              <a:rPr lang="en-US" dirty="0" smtClean="0"/>
              <a:t>Burglary  and larceny is up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4578" name="Picture 2" descr="http://www.apartmentwiz.com/images/houston_apartments_articles/when_burglaries_are_commit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2809875" cy="2533650"/>
          </a:xfrm>
          <a:prstGeom prst="rect">
            <a:avLst/>
          </a:prstGeom>
          <a:noFill/>
        </p:spPr>
      </p:pic>
      <p:pic>
        <p:nvPicPr>
          <p:cNvPr id="24580" name="Picture 4" descr="http://mimg.ugo.com/200712/3510/the-dark-knight-joker-i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28625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collect crime stats?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940552" cy="4495800"/>
          </a:xfrm>
        </p:spPr>
        <p:txBody>
          <a:bodyPr/>
          <a:lstStyle/>
          <a:p>
            <a:r>
              <a:rPr lang="en-US" dirty="0" smtClean="0"/>
              <a:t>Uniform Crime Reports (UCR)</a:t>
            </a:r>
          </a:p>
          <a:p>
            <a:r>
              <a:rPr lang="en-US" dirty="0" smtClean="0"/>
              <a:t>Nine Categories</a:t>
            </a:r>
          </a:p>
          <a:p>
            <a:pPr lvl="1"/>
            <a:r>
              <a:rPr lang="en-US" dirty="0" smtClean="0"/>
              <a:t>Murder, rape, robbery, aggravated assault, burglary, larceny-theft, arson, hate crimes </a:t>
            </a:r>
            <a:endParaRPr lang="en-US" dirty="0"/>
          </a:p>
        </p:txBody>
      </p:sp>
      <p:pic>
        <p:nvPicPr>
          <p:cNvPr id="23553" name="Picture 1" descr="C:\Documents and Settings\johnson.scott\Local Settings\Temporary Internet Files\Content.IE5\JRUO6F7E\MCj029086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341" y="1752600"/>
            <a:ext cx="2397659" cy="2468578"/>
          </a:xfrm>
          <a:prstGeom prst="rect">
            <a:avLst/>
          </a:prstGeom>
          <a:noFill/>
        </p:spPr>
      </p:pic>
      <p:pic>
        <p:nvPicPr>
          <p:cNvPr id="23555" name="Picture 3" descr="http://f00.inventorspot.com/images/crime_scene_mgmt1_24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962400"/>
            <a:ext cx="3048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UCR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Over-represent lower class</a:t>
            </a:r>
          </a:p>
          <a:p>
            <a:r>
              <a:rPr lang="en-US" dirty="0" smtClean="0"/>
              <a:t>Some crimes are not report</a:t>
            </a:r>
          </a:p>
          <a:p>
            <a:r>
              <a:rPr lang="en-US" dirty="0" smtClean="0"/>
              <a:t>Some crimes are done in private</a:t>
            </a:r>
            <a:endParaRPr lang="en-US" dirty="0"/>
          </a:p>
        </p:txBody>
      </p:sp>
      <p:pic>
        <p:nvPicPr>
          <p:cNvPr id="22530" name="Picture 2" descr="http://www.giftsandfreeadvice.com/free_advice/wp-content/uploads/2008/12/sv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1242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Has gone down in recent years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Lack of demand for crack-cocaine</a:t>
            </a:r>
          </a:p>
          <a:p>
            <a:pPr lvl="1"/>
            <a:r>
              <a:rPr lang="en-US" dirty="0" smtClean="0"/>
              <a:t>Others?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Justice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System made of the institution and processes responsible for enforcing criminal statuses</a:t>
            </a:r>
          </a:p>
          <a:p>
            <a:r>
              <a:rPr lang="en-US" dirty="0" smtClean="0"/>
              <a:t>4 Main Approaches</a:t>
            </a:r>
          </a:p>
          <a:p>
            <a:pPr lvl="1"/>
            <a:r>
              <a:rPr lang="en-US" dirty="0" smtClean="0"/>
              <a:t>Deterrence</a:t>
            </a:r>
          </a:p>
          <a:p>
            <a:pPr lvl="1"/>
            <a:r>
              <a:rPr lang="en-US" dirty="0" smtClean="0"/>
              <a:t>Retribution</a:t>
            </a:r>
          </a:p>
          <a:p>
            <a:pPr lvl="1"/>
            <a:r>
              <a:rPr lang="en-US" dirty="0" smtClean="0"/>
              <a:t>Incarceration</a:t>
            </a:r>
          </a:p>
          <a:p>
            <a:pPr lvl="1"/>
            <a:r>
              <a:rPr lang="en-US" dirty="0" smtClean="0"/>
              <a:t>Rehabilitation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482" name="Picture 2" descr="http://www.efficacy-online.org/04graphics/SocialJust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590800"/>
            <a:ext cx="4567447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600200"/>
            <a:ext cx="4117848" cy="4495800"/>
          </a:xfrm>
        </p:spPr>
        <p:txBody>
          <a:bodyPr/>
          <a:lstStyle/>
          <a:p>
            <a:r>
              <a:rPr lang="en-US" dirty="0" smtClean="0"/>
              <a:t>Discouraging criminal acts by threatening punishment</a:t>
            </a:r>
          </a:p>
          <a:p>
            <a:pPr lvl="1"/>
            <a:r>
              <a:rPr lang="en-US" dirty="0" smtClean="0"/>
              <a:t>Set examples</a:t>
            </a:r>
          </a:p>
          <a:p>
            <a:pPr lvl="1"/>
            <a:r>
              <a:rPr lang="en-US" dirty="0" smtClean="0"/>
              <a:t>Usually effective, but not with Capital Punishment</a:t>
            </a:r>
          </a:p>
          <a:p>
            <a:pPr lvl="1"/>
            <a:r>
              <a:rPr lang="en-US" dirty="0" smtClean="0"/>
              <a:t>Action needs to be quick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9458" name="Picture 2" descr="http://www.cartoonstock.com/lowres/mba0812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399"/>
            <a:ext cx="4495800" cy="5123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Punishment that makes criminals pay for their actions</a:t>
            </a:r>
          </a:p>
          <a:p>
            <a:pPr lvl="1"/>
            <a:r>
              <a:rPr lang="en-US" dirty="0" smtClean="0"/>
              <a:t>Based on “eye for an eye”</a:t>
            </a:r>
          </a:p>
          <a:p>
            <a:pPr lvl="1"/>
            <a:r>
              <a:rPr lang="en-US" dirty="0" smtClean="0"/>
              <a:t>Taking the law into your own hands</a:t>
            </a:r>
            <a:endParaRPr lang="en-US" dirty="0"/>
          </a:p>
        </p:txBody>
      </p:sp>
      <p:pic>
        <p:nvPicPr>
          <p:cNvPr id="18434" name="Picture 2" descr="http://brightcove.vo.llnwd.net/d6/unsecured/media/429149625/429149625_1688425354_max-pay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4038600" cy="2815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153</TotalTime>
  <Words>263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Crime and Punishment</vt:lpstr>
      <vt:lpstr>Crime</vt:lpstr>
      <vt:lpstr>Crime in the U.S.</vt:lpstr>
      <vt:lpstr>How do we collect crime stats?</vt:lpstr>
      <vt:lpstr>Problems with UCR</vt:lpstr>
      <vt:lpstr>Juvenile Crime</vt:lpstr>
      <vt:lpstr>Criminal Justice System</vt:lpstr>
      <vt:lpstr>Deterrence</vt:lpstr>
      <vt:lpstr>Retribution</vt:lpstr>
      <vt:lpstr>Incarceration</vt:lpstr>
      <vt:lpstr>Rehabilitation</vt:lpstr>
      <vt:lpstr>Recidivism</vt:lpstr>
      <vt:lpstr>Possible Alternatives to Prison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and Punishment</dc:title>
  <dc:creator>Thornton Township</dc:creator>
  <cp:lastModifiedBy>Scott Johnson</cp:lastModifiedBy>
  <cp:revision>14</cp:revision>
  <dcterms:created xsi:type="dcterms:W3CDTF">2009-12-03T12:05:35Z</dcterms:created>
  <dcterms:modified xsi:type="dcterms:W3CDTF">2009-12-03T17:12:38Z</dcterms:modified>
</cp:coreProperties>
</file>