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0AC6-DD8D-4FC7-A470-9519CCBECF5F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B901-23CF-4491-974E-2C91CEBA1D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E3D0409-6BCD-4E32-AD02-7F55FF0D27DF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85E4499-0CCA-408F-9422-129061ACB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Dimensions of Stratification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 Section 1</a:t>
            </a:r>
            <a:endParaRPr lang="en-US" dirty="0"/>
          </a:p>
        </p:txBody>
      </p:sp>
      <p:pic>
        <p:nvPicPr>
          <p:cNvPr id="1026" name="Picture 2" descr="C:\Documents and Settings\johnson.scott\Local Settings\Temporary Internet Files\Content.IE5\FR3RT374\MCj03794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16237"/>
            <a:ext cx="3505200" cy="2489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layers (strata) of people who own unequal shares of important resources</a:t>
            </a:r>
          </a:p>
          <a:p>
            <a:pPr lvl="1"/>
            <a:r>
              <a:rPr lang="en-US" dirty="0"/>
              <a:t>Most important  resources: income, wealth, power, and prestige</a:t>
            </a:r>
            <a:endParaRPr lang="en-US" sz="1800" dirty="0"/>
          </a:p>
          <a:p>
            <a:pPr lvl="1"/>
            <a:r>
              <a:rPr lang="en-US" dirty="0"/>
              <a:t>Human tendency to form </a:t>
            </a:r>
            <a:r>
              <a:rPr lang="en-US" dirty="0" smtClean="0"/>
              <a:t>ranks</a:t>
            </a:r>
            <a:endParaRPr lang="en-US" sz="1800" dirty="0"/>
          </a:p>
        </p:txBody>
      </p:sp>
      <p:pic>
        <p:nvPicPr>
          <p:cNvPr id="2050" name="Picture 2" descr="C:\Documents and Settings\johnson.scott\Local Settings\Temporary Internet Files\Content.IE5\3UH4BHPZ\MCBD04961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66927"/>
            <a:ext cx="5486400" cy="289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and Social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46237"/>
            <a:ext cx="52578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Each layer of the stratification system represents a social class </a:t>
            </a:r>
          </a:p>
          <a:p>
            <a:pPr lvl="0"/>
            <a:r>
              <a:rPr lang="en-US" u="sng" dirty="0" smtClean="0"/>
              <a:t>Social </a:t>
            </a:r>
            <a:r>
              <a:rPr lang="en-US" u="sng" dirty="0"/>
              <a:t>Class</a:t>
            </a:r>
            <a:r>
              <a:rPr lang="en-US" dirty="0"/>
              <a:t>: segment of society whose members hold similar amounts or resources and share values, norms, and an identifiable lifestyle</a:t>
            </a:r>
          </a:p>
          <a:p>
            <a:endParaRPr lang="en-US" dirty="0" smtClean="0"/>
          </a:p>
        </p:txBody>
      </p:sp>
      <p:pic>
        <p:nvPicPr>
          <p:cNvPr id="5" name="Picture 4" descr="Simpsons Family 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3962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505200" y="1676400"/>
            <a:ext cx="5638800" cy="5181600"/>
            <a:chOff x="1248" y="240"/>
            <a:chExt cx="4176" cy="3600"/>
          </a:xfrm>
        </p:grpSpPr>
        <p:sp>
          <p:nvSpPr>
            <p:cNvPr id="307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Class</a:t>
            </a:r>
            <a:endParaRPr lang="en-US" sz="1600" dirty="0" smtClean="0"/>
          </a:p>
          <a:p>
            <a:r>
              <a:rPr lang="en-US" dirty="0" smtClean="0"/>
              <a:t>Upper-Middle Class</a:t>
            </a:r>
            <a:endParaRPr lang="en-US" sz="1600" dirty="0" smtClean="0"/>
          </a:p>
          <a:p>
            <a:r>
              <a:rPr lang="en-US" dirty="0" smtClean="0"/>
              <a:t>Middle Class</a:t>
            </a:r>
            <a:endParaRPr lang="en-US" sz="1600" dirty="0" smtClean="0"/>
          </a:p>
          <a:p>
            <a:r>
              <a:rPr lang="en-US" dirty="0" smtClean="0"/>
              <a:t>Lower-Middle Class</a:t>
            </a:r>
            <a:endParaRPr lang="en-US" sz="1600" dirty="0" smtClean="0"/>
          </a:p>
          <a:p>
            <a:r>
              <a:rPr lang="en-US" dirty="0" smtClean="0"/>
              <a:t>Lower/Working Class</a:t>
            </a:r>
            <a:endParaRPr lang="en-US" sz="1600" dirty="0" smtClean="0"/>
          </a:p>
          <a:p>
            <a:r>
              <a:rPr lang="en-US" dirty="0" smtClean="0"/>
              <a:t>Poverty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There Such Extremes in Classes?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46237"/>
            <a:ext cx="5181600" cy="4526280"/>
          </a:xfrm>
        </p:spPr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to deal with issues of income vs. </a:t>
            </a:r>
            <a:r>
              <a:rPr lang="en-US" dirty="0" smtClean="0"/>
              <a:t>wealth</a:t>
            </a:r>
            <a:endParaRPr lang="en-US" sz="1800" dirty="0" smtClean="0"/>
          </a:p>
          <a:p>
            <a:pPr lvl="1"/>
            <a:r>
              <a:rPr lang="en-US" u="sng" dirty="0" smtClean="0"/>
              <a:t>Income</a:t>
            </a:r>
            <a:r>
              <a:rPr lang="en-US" dirty="0"/>
              <a:t>: amount of money received by an individual or group over a specific period of </a:t>
            </a:r>
            <a:r>
              <a:rPr lang="en-US" dirty="0" smtClean="0"/>
              <a:t>time</a:t>
            </a:r>
            <a:endParaRPr lang="en-US" sz="1200" dirty="0" smtClean="0"/>
          </a:p>
          <a:p>
            <a:pPr lvl="1"/>
            <a:r>
              <a:rPr lang="en-US" u="sng" dirty="0" smtClean="0"/>
              <a:t>Wealth</a:t>
            </a:r>
            <a:r>
              <a:rPr lang="en-US" dirty="0"/>
              <a:t>: total economic resources held by a person or group (what you own)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098" name="Picture 2" descr="C:\Documents and Settings\johnson.scott\Local Settings\Temporary Internet Files\Content.IE5\FR3RT374\MCj04043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429000" cy="2667001"/>
          </a:xfrm>
          <a:prstGeom prst="rect">
            <a:avLst/>
          </a:prstGeom>
          <a:noFill/>
        </p:spPr>
      </p:pic>
      <p:pic>
        <p:nvPicPr>
          <p:cNvPr id="4099" name="Picture 3" descr="C:\Documents and Settings\johnson.scott\Local Settings\Temporary Internet Files\Content.IE5\3UH4BHPZ\MPj043863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Power</a:t>
            </a:r>
            <a:r>
              <a:rPr lang="en-US" dirty="0"/>
              <a:t>: ability to control the behavior of others, even against their </a:t>
            </a:r>
            <a:r>
              <a:rPr lang="en-US" dirty="0" smtClean="0"/>
              <a:t>will</a:t>
            </a:r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Karl Marx, those who own and control capital have the power in </a:t>
            </a:r>
            <a:r>
              <a:rPr lang="en-US" dirty="0" smtClean="0"/>
              <a:t>society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122" name="Picture 2" descr="C:\Documents and Settings\johnson.scott\Local Settings\Temporary Internet Files\Content.IE5\195EISO6\MCj040614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4191000" cy="1295400"/>
          </a:xfrm>
          <a:prstGeom prst="rect">
            <a:avLst/>
          </a:prstGeom>
          <a:noFill/>
        </p:spPr>
      </p:pic>
      <p:pic>
        <p:nvPicPr>
          <p:cNvPr id="5" name="Picture 4" descr="Barack 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3810000" cy="3276600"/>
          </a:xfrm>
          <a:prstGeom prst="rect">
            <a:avLst/>
          </a:prstGeom>
        </p:spPr>
      </p:pic>
      <p:pic>
        <p:nvPicPr>
          <p:cNvPr id="6" name="Picture 5" descr="Bill_Ga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581400"/>
            <a:ext cx="3962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include knowledge (inventions, expertise in a specific area, etc.)</a:t>
            </a:r>
            <a:endParaRPr lang="en-US" sz="1800" dirty="0"/>
          </a:p>
          <a:p>
            <a:r>
              <a:rPr lang="en-US" dirty="0" smtClean="0"/>
              <a:t>Power can be attached to specific positions in our society</a:t>
            </a:r>
            <a:endParaRPr lang="en-US" sz="1800" dirty="0" smtClean="0"/>
          </a:p>
          <a:p>
            <a:pPr lvl="1"/>
            <a:r>
              <a:rPr lang="en-US" dirty="0" smtClean="0"/>
              <a:t>Politicians</a:t>
            </a:r>
            <a:endParaRPr lang="en-US" sz="400" dirty="0"/>
          </a:p>
          <a:p>
            <a:pPr lvl="1"/>
            <a:r>
              <a:rPr lang="en-US" dirty="0" smtClean="0"/>
              <a:t>Top executives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4" name="Picture 3" descr="Warren Buff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276600"/>
            <a:ext cx="3314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can be obtained by having large numbers of people on your side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MAD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0172">
            <a:off x="405593" y="381492"/>
            <a:ext cx="3781635" cy="1210213"/>
          </a:xfrm>
          <a:prstGeom prst="rect">
            <a:avLst/>
          </a:prstGeom>
        </p:spPr>
      </p:pic>
      <p:pic>
        <p:nvPicPr>
          <p:cNvPr id="5" name="Picture 4" descr="king-march-washing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1"/>
            <a:ext cx="9144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Prestige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Prestige</a:t>
            </a:r>
            <a:r>
              <a:rPr lang="en-US" dirty="0"/>
              <a:t>: recognition, respect, and admiration attached to social positions</a:t>
            </a:r>
            <a:endParaRPr lang="en-US" sz="2000" dirty="0"/>
          </a:p>
          <a:p>
            <a:pPr lvl="1"/>
            <a:r>
              <a:rPr lang="en-US" dirty="0"/>
              <a:t>Most often given to people based by occupation</a:t>
            </a:r>
            <a:endParaRPr lang="en-US" sz="1800" dirty="0"/>
          </a:p>
          <a:p>
            <a:pPr lvl="1"/>
            <a:r>
              <a:rPr lang="en-US" dirty="0"/>
              <a:t>Can be recognized by groups that have power</a:t>
            </a:r>
            <a:endParaRPr lang="en-US" sz="1800" dirty="0"/>
          </a:p>
          <a:p>
            <a:pPr lvl="2"/>
            <a:r>
              <a:rPr lang="en-US" dirty="0"/>
              <a:t>i.e. Purple Heart for military service</a:t>
            </a:r>
            <a:endParaRPr lang="en-US" sz="1600" dirty="0"/>
          </a:p>
          <a:p>
            <a:pPr lvl="2"/>
            <a:r>
              <a:rPr lang="en-US" dirty="0"/>
              <a:t>Pulitzer Prize for journalists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146" name="Picture 2" descr="C:\Documents and Settings\johnson.scott\Local Settings\Temporary Internet Files\Content.IE5\3UH4BHPZ\MPj043317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943600" cy="1600200"/>
          </a:xfrm>
          <a:prstGeom prst="rect">
            <a:avLst/>
          </a:prstGeom>
          <a:noFill/>
        </p:spPr>
      </p:pic>
      <p:pic>
        <p:nvPicPr>
          <p:cNvPr id="6147" name="Picture 3" descr="C:\Documents and Settings\johnson.scott\Local Settings\Temporary Internet Files\Content.IE5\NMA1ZJUL\MPj04278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235" y="4648200"/>
            <a:ext cx="4544765" cy="2209800"/>
          </a:xfrm>
          <a:prstGeom prst="rect">
            <a:avLst/>
          </a:prstGeom>
          <a:noFill/>
        </p:spPr>
      </p:pic>
      <p:pic>
        <p:nvPicPr>
          <p:cNvPr id="6148" name="Picture 4" descr="C:\Documents and Settings\johnson.scott\Local Settings\Temporary Internet Files\Content.IE5\195EISO6\MCj039172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1537106" cy="188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</TotalTime>
  <Words>261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Dimensions of Stratification</vt:lpstr>
      <vt:lpstr>Social Stratification</vt:lpstr>
      <vt:lpstr>Stratification and Social Class</vt:lpstr>
      <vt:lpstr>American Society</vt:lpstr>
      <vt:lpstr>Why are There Such Extremes in Classes?</vt:lpstr>
      <vt:lpstr>Power</vt:lpstr>
      <vt:lpstr>Power (CONT.)</vt:lpstr>
      <vt:lpstr>Power (CONT.)</vt:lpstr>
      <vt:lpstr>Prestige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Dimensions of Stratification</dc:title>
  <dc:creator>Scott Johnson</dc:creator>
  <cp:lastModifiedBy>Thornton Township</cp:lastModifiedBy>
  <cp:revision>9</cp:revision>
  <dcterms:created xsi:type="dcterms:W3CDTF">2009-01-06T02:18:25Z</dcterms:created>
  <dcterms:modified xsi:type="dcterms:W3CDTF">2013-01-08T13:39:55Z</dcterms:modified>
</cp:coreProperties>
</file>