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5" r:id="rId10"/>
    <p:sldId id="263" r:id="rId1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C2990-3D7B-4DA5-8F0C-36FAB626BA64}" type="datetimeFigureOut">
              <a:rPr lang="en-US" smtClean="0"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76CC9-47B1-45FE-B99B-3A7D9A6C406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E5DE6C-F717-4011-8E1E-CDD7F87D5760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0BDFBAB-353F-495C-B858-20B7AB047E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Minority, Race, and Ethnicity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9 Section 1</a:t>
            </a:r>
            <a:endParaRPr lang="en-US" dirty="0"/>
          </a:p>
        </p:txBody>
      </p:sp>
      <p:pic>
        <p:nvPicPr>
          <p:cNvPr id="30722" name="Picture 2" descr="http://www.netwellness.org/healthtopics/wellness/wellnessgrou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657600" cy="2438400"/>
          </a:xfrm>
          <a:prstGeom prst="rect">
            <a:avLst/>
          </a:prstGeom>
          <a:noFill/>
        </p:spPr>
      </p:pic>
      <p:pic>
        <p:nvPicPr>
          <p:cNvPr id="30724" name="Picture 4" descr="http://cache2.asset-cache.net/xc/200270853-001.jpg?v=1&amp;c=IWSAsset&amp;k=2&amp;d=EDF6F2F4F969CEBDA83889CDE738B8FA0E2334C49255C574F5E20F9E02D7A8AF00123AA3B5A18ED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-136525"/>
            <a:ext cx="2679699" cy="4031476"/>
          </a:xfrm>
          <a:prstGeom prst="rect">
            <a:avLst/>
          </a:prstGeom>
          <a:noFill/>
        </p:spPr>
      </p:pic>
      <p:pic>
        <p:nvPicPr>
          <p:cNvPr id="30726" name="Picture 6" descr="http://rlv.zcache.com/minority_tshirt-p235406838022551190qz00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Ethnocentrism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Belief that one’s culture is superior or “the right” culture/way</a:t>
            </a:r>
          </a:p>
          <a:p>
            <a:r>
              <a:rPr lang="en-US" dirty="0" smtClean="0"/>
              <a:t>Us vs. Them attitude</a:t>
            </a:r>
            <a:endParaRPr lang="en-US" dirty="0"/>
          </a:p>
        </p:txBody>
      </p:sp>
      <p:pic>
        <p:nvPicPr>
          <p:cNvPr id="1026" name="Picture 2" descr="http://www.polyvore.com/cgi/img-thing?.out=jpg&amp;size=l&amp;tid=27678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352800"/>
            <a:ext cx="3162300" cy="3162300"/>
          </a:xfrm>
          <a:prstGeom prst="rect">
            <a:avLst/>
          </a:prstGeom>
          <a:noFill/>
        </p:spPr>
      </p:pic>
      <p:sp>
        <p:nvSpPr>
          <p:cNvPr id="5" name="Rounded Rectangular Callout 4"/>
          <p:cNvSpPr/>
          <p:nvPr/>
        </p:nvSpPr>
        <p:spPr>
          <a:xfrm>
            <a:off x="5181600" y="2514600"/>
            <a:ext cx="2667000" cy="1447800"/>
          </a:xfrm>
          <a:prstGeom prst="wedgeRoundRectCallout">
            <a:avLst>
              <a:gd name="adj1" fmla="val -52164"/>
              <a:gd name="adj2" fmla="val 5954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Those people are weird.  That is not the right way to do that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4162"/>
            <a:ext cx="4495800" cy="4525963"/>
          </a:xfrm>
        </p:spPr>
        <p:txBody>
          <a:bodyPr/>
          <a:lstStyle/>
          <a:p>
            <a:r>
              <a:rPr lang="en-US" dirty="0" smtClean="0"/>
              <a:t>Group of people with similar characteristics that are different from the dominant group in society</a:t>
            </a:r>
          </a:p>
          <a:p>
            <a:r>
              <a:rPr lang="en-US" dirty="0" smtClean="0"/>
              <a:t>It is not as simple as a numbers game</a:t>
            </a:r>
            <a:endParaRPr lang="en-US" dirty="0"/>
          </a:p>
        </p:txBody>
      </p:sp>
      <p:pic>
        <p:nvPicPr>
          <p:cNvPr id="9218" name="Picture 2" descr="http://static.mmoabc.com/my/M/i/c/hael/2007/10/24/11932861100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295400"/>
            <a:ext cx="480060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a Minority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554162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Distinct physical or cultural traits that can be used to separate it from the majority</a:t>
            </a:r>
          </a:p>
          <a:p>
            <a:r>
              <a:rPr lang="en-US" dirty="0" smtClean="0"/>
              <a:t>Majority dominates over the minority</a:t>
            </a:r>
          </a:p>
          <a:p>
            <a:r>
              <a:rPr lang="en-US" dirty="0" smtClean="0"/>
              <a:t>Traits of the minority are believed to be inferior to the majority</a:t>
            </a:r>
          </a:p>
        </p:txBody>
      </p:sp>
      <p:pic>
        <p:nvPicPr>
          <p:cNvPr id="27650" name="Picture 2" descr="http://www.electricscotland.com/thomson/images/20.19%20AdolfHit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2133600" cy="2815601"/>
          </a:xfrm>
          <a:prstGeom prst="rect">
            <a:avLst/>
          </a:prstGeom>
          <a:noFill/>
        </p:spPr>
      </p:pic>
      <p:pic>
        <p:nvPicPr>
          <p:cNvPr id="27652" name="Picture 4" descr="http://top-10-list.org/wp-content/uploads/2009/07/Concentration-Cam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0"/>
            <a:ext cx="3505200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105400" cy="4525963"/>
          </a:xfrm>
        </p:spPr>
        <p:txBody>
          <a:bodyPr/>
          <a:lstStyle/>
          <a:p>
            <a:r>
              <a:rPr lang="en-US" dirty="0" smtClean="0"/>
              <a:t>Members have a sense of identity and group loyalty</a:t>
            </a:r>
          </a:p>
          <a:p>
            <a:r>
              <a:rPr lang="en-US" dirty="0" smtClean="0"/>
              <a:t>The majority determines who belongs in the minority through ascribed status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26626" name="Picture 2" descr="http://timothyzhu.files.wordpress.com/2008/08/bill_cosb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590800" cy="2849373"/>
          </a:xfrm>
          <a:prstGeom prst="rect">
            <a:avLst/>
          </a:prstGeom>
          <a:noFill/>
        </p:spPr>
      </p:pic>
      <p:pic>
        <p:nvPicPr>
          <p:cNvPr id="26628" name="Picture 4" descr="http://img.amazon.ca/images/I/51QG19HYEKL._SL500_AA240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810000"/>
            <a:ext cx="29718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5029200" cy="4525963"/>
          </a:xfrm>
        </p:spPr>
        <p:txBody>
          <a:bodyPr/>
          <a:lstStyle/>
          <a:p>
            <a:r>
              <a:rPr lang="en-US" dirty="0" smtClean="0"/>
              <a:t>People that share inherited biological traits (physical) that are considered important within a society</a:t>
            </a:r>
          </a:p>
          <a:p>
            <a:pPr lvl="1"/>
            <a:r>
              <a:rPr lang="en-US" dirty="0" smtClean="0"/>
              <a:t>Eye/skin/hair color</a:t>
            </a:r>
          </a:p>
          <a:p>
            <a:pPr lvl="1"/>
            <a:r>
              <a:rPr lang="en-US" dirty="0" smtClean="0"/>
              <a:t>Height/weight</a:t>
            </a:r>
          </a:p>
          <a:p>
            <a:pPr lvl="1"/>
            <a:r>
              <a:rPr lang="en-US" dirty="0" smtClean="0"/>
              <a:t>Facial features</a:t>
            </a:r>
            <a:endParaRPr lang="en-US" dirty="0"/>
          </a:p>
        </p:txBody>
      </p:sp>
      <p:pic>
        <p:nvPicPr>
          <p:cNvPr id="25602" name="Picture 2" descr="http://scrapetv.com/News/News%20Pages/Sports/images-2/tiger-wo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066800"/>
            <a:ext cx="2209800" cy="2879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blog.norml.org/wp-content/uploads/2009/04/us-adult-of-ra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Physical Characteristics Make Someone Superior to Another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Yes…</a:t>
            </a:r>
          </a:p>
          <a:p>
            <a:r>
              <a:rPr lang="en-US" dirty="0" smtClean="0"/>
              <a:t>But most characteristics provide an advantage to living in particular environments</a:t>
            </a:r>
            <a:endParaRPr lang="en-US" dirty="0"/>
          </a:p>
        </p:txBody>
      </p:sp>
      <p:pic>
        <p:nvPicPr>
          <p:cNvPr id="24578" name="Picture 2" descr="http://www.insidesocal.com/tomhoffarth/c989cb5a74644497acae5f1380d8e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00400"/>
            <a:ext cx="2743200" cy="2191345"/>
          </a:xfrm>
          <a:prstGeom prst="rect">
            <a:avLst/>
          </a:prstGeom>
          <a:noFill/>
        </p:spPr>
      </p:pic>
      <p:pic>
        <p:nvPicPr>
          <p:cNvPr id="24580" name="Picture 4" descr="http://cdlanderson.files.wordpress.com/2009/04/eskimo-fami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343400"/>
            <a:ext cx="3258661" cy="2514600"/>
          </a:xfrm>
          <a:prstGeom prst="rect">
            <a:avLst/>
          </a:prstGeom>
          <a:noFill/>
        </p:spPr>
      </p:pic>
      <p:pic>
        <p:nvPicPr>
          <p:cNvPr id="24582" name="Picture 6" descr="http://www.nkcef.org/images/tribes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124200"/>
            <a:ext cx="3429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khanfactor.com/blog/wp-content/uploads/2008/03/jewish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4676775"/>
            <a:ext cx="3275113" cy="21812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219201"/>
            <a:ext cx="4953000" cy="3810000"/>
          </a:xfrm>
        </p:spPr>
        <p:txBody>
          <a:bodyPr/>
          <a:lstStyle/>
          <a:p>
            <a:r>
              <a:rPr lang="en-US" dirty="0" smtClean="0"/>
              <a:t>Group identified by cultural, religious, or national characteristics</a:t>
            </a:r>
          </a:p>
          <a:p>
            <a:pPr lvl="1"/>
            <a:r>
              <a:rPr lang="en-US" dirty="0" smtClean="0"/>
              <a:t>Share similar language, beliefs, values, norms</a:t>
            </a:r>
          </a:p>
          <a:p>
            <a:pPr lvl="1"/>
            <a:r>
              <a:rPr lang="en-US" dirty="0" smtClean="0"/>
              <a:t>Many groups wish to maintain this separation</a:t>
            </a:r>
            <a:endParaRPr lang="en-US" dirty="0"/>
          </a:p>
        </p:txBody>
      </p:sp>
      <p:pic>
        <p:nvPicPr>
          <p:cNvPr id="14338" name="Picture 2" descr="http://chicagoist.com/attachments/Marcus%20Gilmer/2009_03_27_par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524000"/>
            <a:ext cx="2133600" cy="2333625"/>
          </a:xfrm>
          <a:prstGeom prst="rect">
            <a:avLst/>
          </a:prstGeom>
          <a:noFill/>
        </p:spPr>
      </p:pic>
      <p:pic>
        <p:nvPicPr>
          <p:cNvPr id="14342" name="Picture 6" descr="http://bp2.blogger.com/_XAePxwGya7E/R--Gm9vmDQI/AAAAAAAAA_8/XBev832-NYw/s400/alleniverson-cornrow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657600"/>
            <a:ext cx="3048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image42.webshots.com/43/0/5/43/353700543lChNAP_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315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86</TotalTime>
  <Words>195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Trek</vt:lpstr>
      <vt:lpstr>Minority, Race, and Ethnicity</vt:lpstr>
      <vt:lpstr>Minority</vt:lpstr>
      <vt:lpstr>Characteristics of a Minority</vt:lpstr>
      <vt:lpstr>Characteristics Continued</vt:lpstr>
      <vt:lpstr>Race</vt:lpstr>
      <vt:lpstr>Slide 6</vt:lpstr>
      <vt:lpstr>Do Physical Characteristics Make Someone Superior to Another</vt:lpstr>
      <vt:lpstr>Ethnicity</vt:lpstr>
      <vt:lpstr>Slide 9</vt:lpstr>
      <vt:lpstr>Ethnocentrism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Minority, Race, and Ethnicity</dc:title>
  <dc:creator>Thornton Township</dc:creator>
  <cp:lastModifiedBy>Thornton Township</cp:lastModifiedBy>
  <cp:revision>15</cp:revision>
  <dcterms:created xsi:type="dcterms:W3CDTF">2010-01-21T12:19:53Z</dcterms:created>
  <dcterms:modified xsi:type="dcterms:W3CDTF">2013-01-22T13:21:14Z</dcterms:modified>
</cp:coreProperties>
</file>