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4" autoAdjust="0"/>
    <p:restoredTop sz="94660"/>
  </p:normalViewPr>
  <p:slideViewPr>
    <p:cSldViewPr>
      <p:cViewPr varScale="1">
        <p:scale>
          <a:sx n="69" d="100"/>
          <a:sy n="69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B8A2E-CAB3-4AA9-AB6D-18A05BFE6D0A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53A0A-8325-4D48-9BFA-23C7F4E37D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BAEA-5BCE-4F4C-9A71-65E5CCA8309C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7136-2E26-4363-B4A9-E680EB9E2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BAEA-5BCE-4F4C-9A71-65E5CCA8309C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7136-2E26-4363-B4A9-E680EB9E2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BAEA-5BCE-4F4C-9A71-65E5CCA8309C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7136-2E26-4363-B4A9-E680EB9E2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BAEA-5BCE-4F4C-9A71-65E5CCA8309C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7136-2E26-4363-B4A9-E680EB9E2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BAEA-5BCE-4F4C-9A71-65E5CCA8309C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7136-2E26-4363-B4A9-E680EB9E2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BAEA-5BCE-4F4C-9A71-65E5CCA8309C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7136-2E26-4363-B4A9-E680EB9E2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BAEA-5BCE-4F4C-9A71-65E5CCA8309C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7136-2E26-4363-B4A9-E680EB9E2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BAEA-5BCE-4F4C-9A71-65E5CCA8309C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657136-2E26-4363-B4A9-E680EB9E27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BAEA-5BCE-4F4C-9A71-65E5CCA8309C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7136-2E26-4363-B4A9-E680EB9E2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BAEA-5BCE-4F4C-9A71-65E5CCA8309C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8657136-2E26-4363-B4A9-E680EB9E2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F7ABAEA-5BCE-4F4C-9A71-65E5CCA8309C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7136-2E26-4363-B4A9-E680EB9E2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F7ABAEA-5BCE-4F4C-9A71-65E5CCA8309C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8657136-2E26-4363-B4A9-E680EB9E2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28600"/>
            <a:ext cx="6480048" cy="2301240"/>
          </a:xfrm>
        </p:spPr>
        <p:txBody>
          <a:bodyPr/>
          <a:lstStyle/>
          <a:p>
            <a:r>
              <a:rPr lang="en-US" dirty="0" smtClean="0"/>
              <a:t>Minority Groups in the United States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3952" y="1600200"/>
            <a:ext cx="6480048" cy="1752600"/>
          </a:xfrm>
        </p:spPr>
        <p:txBody>
          <a:bodyPr/>
          <a:lstStyle/>
          <a:p>
            <a:r>
              <a:rPr lang="en-US" dirty="0" smtClean="0"/>
              <a:t>Chapter 9 Section 4</a:t>
            </a:r>
            <a:endParaRPr lang="en-US" dirty="0"/>
          </a:p>
        </p:txBody>
      </p:sp>
      <p:pic>
        <p:nvPicPr>
          <p:cNvPr id="4" name="Picture 3" descr="Diversity School Childre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28800"/>
            <a:ext cx="4724400" cy="50292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Advances made by African-Americans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Education is the key</a:t>
            </a:r>
          </a:p>
          <a:p>
            <a:r>
              <a:rPr lang="en-US" dirty="0" smtClean="0"/>
              <a:t># of professionals has increased dramatically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Young Bill Cosb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2800"/>
            <a:ext cx="3886200" cy="3505200"/>
          </a:xfrm>
          <a:prstGeom prst="rect">
            <a:avLst/>
          </a:prstGeom>
        </p:spPr>
      </p:pic>
      <p:pic>
        <p:nvPicPr>
          <p:cNvPr id="5" name="Picture 4" descr="Bill Cosby Olde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2875" y="3352800"/>
            <a:ext cx="5191125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Advances made by African-Americans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Predictions</a:t>
            </a:r>
          </a:p>
          <a:p>
            <a:pPr lvl="1"/>
            <a:r>
              <a:rPr lang="en-US" dirty="0" smtClean="0"/>
              <a:t>Black middle-class will increase</a:t>
            </a:r>
          </a:p>
          <a:p>
            <a:pPr lvl="1"/>
            <a:r>
              <a:rPr lang="en-US" dirty="0" smtClean="0"/>
              <a:t>Underclass will increase as well</a:t>
            </a:r>
          </a:p>
          <a:p>
            <a:r>
              <a:rPr lang="en-US" dirty="0" smtClean="0"/>
              <a:t>Underclass: people typically unemployed who come from families that have been poor for generations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Advances made by African-Americans</a:t>
            </a:r>
            <a:endParaRPr lang="en-US" dirty="0"/>
          </a:p>
        </p:txBody>
      </p:sp>
      <p:pic>
        <p:nvPicPr>
          <p:cNvPr id="4" name="Content Placeholder 3" descr="Barack Obama in Oval Offi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50292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Latinos/Hispanics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2808"/>
            <a:ext cx="4038600" cy="4975192"/>
          </a:xfrm>
        </p:spPr>
        <p:txBody>
          <a:bodyPr/>
          <a:lstStyle/>
          <a:p>
            <a:r>
              <a:rPr lang="en-US" dirty="0" smtClean="0"/>
              <a:t>Now the largest minority</a:t>
            </a:r>
          </a:p>
          <a:p>
            <a:r>
              <a:rPr lang="en-US" dirty="0" smtClean="0"/>
              <a:t>Various differences due to large # of countries/backgrounds</a:t>
            </a:r>
          </a:p>
          <a:p>
            <a:endParaRPr lang="en-US" dirty="0"/>
          </a:p>
        </p:txBody>
      </p:sp>
      <p:pic>
        <p:nvPicPr>
          <p:cNvPr id="4" name="Picture 3" descr="Hispanic-Latino Fla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1905000"/>
            <a:ext cx="51054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Latinos/Hispanics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usually obtain high levels of education</a:t>
            </a:r>
          </a:p>
          <a:p>
            <a:r>
              <a:rPr lang="en-US" dirty="0" smtClean="0"/>
              <a:t>25% live below the poverty line</a:t>
            </a:r>
            <a:endParaRPr lang="en-US" dirty="0"/>
          </a:p>
        </p:txBody>
      </p:sp>
      <p:pic>
        <p:nvPicPr>
          <p:cNvPr id="5122" name="Picture 2" descr="C:\Documents and Settings\johnson.scott\Local Settings\Temporary Internet Files\Content.IE5\E6LR83K6\MPj043319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505200"/>
            <a:ext cx="64008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 than 1% of population</a:t>
            </a:r>
          </a:p>
          <a:p>
            <a:r>
              <a:rPr lang="en-US" dirty="0" smtClean="0"/>
              <a:t>Lowest annual income of any minority</a:t>
            </a:r>
          </a:p>
          <a:p>
            <a:r>
              <a:rPr lang="en-US" dirty="0" smtClean="0"/>
              <a:t>Those living on reservations is considerably worse</a:t>
            </a:r>
            <a:endParaRPr lang="en-US" dirty="0"/>
          </a:p>
        </p:txBody>
      </p:sp>
      <p:pic>
        <p:nvPicPr>
          <p:cNvPr id="4" name="Picture 3" descr="Native American Paipai_Fami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38600"/>
            <a:ext cx="91440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Asian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4% of the population</a:t>
            </a:r>
          </a:p>
          <a:p>
            <a:r>
              <a:rPr lang="en-US" dirty="0" smtClean="0"/>
              <a:t>Come from a variety of backgrounds/countries</a:t>
            </a:r>
          </a:p>
          <a:p>
            <a:r>
              <a:rPr lang="en-US" dirty="0" smtClean="0"/>
              <a:t>Education is very important</a:t>
            </a:r>
          </a:p>
          <a:p>
            <a:r>
              <a:rPr lang="en-US" dirty="0" smtClean="0"/>
              <a:t>High rate entering into professional fields</a:t>
            </a:r>
            <a:endParaRPr lang="en-US" dirty="0"/>
          </a:p>
          <a:p>
            <a:r>
              <a:rPr lang="en-US" dirty="0" smtClean="0"/>
              <a:t>Highest income among immigrants</a:t>
            </a:r>
            <a:endParaRPr lang="en-US" dirty="0"/>
          </a:p>
        </p:txBody>
      </p:sp>
      <p:pic>
        <p:nvPicPr>
          <p:cNvPr id="4" name="Picture 3" descr="Asian Stud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0"/>
            <a:ext cx="35814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Institutionalized Discrimination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discrimination that results from unfair practices that are part of the structure of society</a:t>
            </a:r>
          </a:p>
          <a:p>
            <a:pPr lvl="1"/>
            <a:r>
              <a:rPr lang="en-US" dirty="0" smtClean="0"/>
              <a:t>Have grown out of traditional and accepted behaviors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right that every American is entitled</a:t>
            </a:r>
          </a:p>
          <a:p>
            <a:r>
              <a:rPr lang="en-US" dirty="0" smtClean="0"/>
              <a:t>“Some are just entitled to a better one”</a:t>
            </a:r>
            <a:endParaRPr lang="en-US" dirty="0"/>
          </a:p>
        </p:txBody>
      </p:sp>
      <p:pic>
        <p:nvPicPr>
          <p:cNvPr id="1026" name="Picture 2" descr="C:\Documents and Settings\johnson.scott\Local Settings\Temporary Internet Files\Content.IE5\RWBBLIZO\MCj043904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0"/>
            <a:ext cx="2971800" cy="1859195"/>
          </a:xfrm>
          <a:prstGeom prst="rect">
            <a:avLst/>
          </a:prstGeom>
          <a:noFill/>
        </p:spPr>
      </p:pic>
      <p:pic>
        <p:nvPicPr>
          <p:cNvPr id="1027" name="Picture 3" descr="C:\Program Files\Microsoft Office\MEDIA\CAGCAT10\j018332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33668">
            <a:off x="318647" y="3288056"/>
            <a:ext cx="1805940" cy="1814170"/>
          </a:xfrm>
          <a:prstGeom prst="rect">
            <a:avLst/>
          </a:prstGeom>
          <a:noFill/>
        </p:spPr>
      </p:pic>
      <p:pic>
        <p:nvPicPr>
          <p:cNvPr id="1028" name="Picture 4" descr="C:\Documents and Settings\johnson.scott\Local Settings\Temporary Internet Files\Content.IE5\3JXRQ1Y4\MPj0438770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124200"/>
            <a:ext cx="63246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Funding for education is based largely on property taxes</a:t>
            </a:r>
          </a:p>
          <a:p>
            <a:pPr lvl="1"/>
            <a:r>
              <a:rPr lang="en-US" dirty="0" smtClean="0"/>
              <a:t>Wealthier areas have higher taxes</a:t>
            </a:r>
          </a:p>
          <a:p>
            <a:pPr lvl="1"/>
            <a:r>
              <a:rPr lang="en-US" dirty="0" smtClean="0"/>
              <a:t>Poorer areas have much lower taxes</a:t>
            </a:r>
          </a:p>
          <a:p>
            <a:r>
              <a:rPr lang="en-US" dirty="0" smtClean="0"/>
              <a:t>This causes a discrepancy in:</a:t>
            </a:r>
          </a:p>
          <a:p>
            <a:pPr lvl="1"/>
            <a:r>
              <a:rPr lang="en-US" dirty="0" smtClean="0"/>
              <a:t>Teacher training</a:t>
            </a:r>
          </a:p>
          <a:p>
            <a:pPr lvl="1"/>
            <a:r>
              <a:rPr lang="en-US" dirty="0" smtClean="0"/>
              <a:t>Quality of building and materials</a:t>
            </a:r>
          </a:p>
          <a:p>
            <a:pPr lvl="1"/>
            <a:r>
              <a:rPr lang="en-US" dirty="0" smtClean="0"/>
              <a:t>Age of textbooks</a:t>
            </a:r>
            <a:endParaRPr lang="en-US" dirty="0"/>
          </a:p>
        </p:txBody>
      </p:sp>
      <p:pic>
        <p:nvPicPr>
          <p:cNvPr id="6146" name="Picture 2" descr="C:\Documents and Settings\johnson.scott\Local Settings\Temporary Internet Files\Content.IE5\IVSVV779\MMj0395692000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3048000" cy="1676400"/>
          </a:xfrm>
          <a:prstGeom prst="rect">
            <a:avLst/>
          </a:prstGeom>
          <a:noFill/>
        </p:spPr>
      </p:pic>
      <p:pic>
        <p:nvPicPr>
          <p:cNvPr id="6147" name="Picture 3" descr="C:\Documents and Settings\johnson.scott\Local Settings\Temporary Internet Files\Content.IE5\TUV4YFGT\MCj019657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505200"/>
            <a:ext cx="26670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smtClean="0"/>
              <a:t>A Tale of Two Illinois Schools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838200"/>
          </a:xfrm>
        </p:spPr>
        <p:txBody>
          <a:bodyPr/>
          <a:lstStyle/>
          <a:p>
            <a:pPr algn="ctr"/>
            <a:r>
              <a:rPr lang="en-US" dirty="0" smtClean="0"/>
              <a:t>East St. Louis High School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572000" y="1295400"/>
            <a:ext cx="4041775" cy="838200"/>
          </a:xfrm>
        </p:spPr>
        <p:txBody>
          <a:bodyPr/>
          <a:lstStyle/>
          <a:p>
            <a:pPr algn="ctr"/>
            <a:r>
              <a:rPr lang="en-US" dirty="0" smtClean="0"/>
              <a:t>New Trier High School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40188" cy="3941763"/>
          </a:xfrm>
        </p:spPr>
        <p:txBody>
          <a:bodyPr/>
          <a:lstStyle/>
          <a:p>
            <a:r>
              <a:rPr lang="en-US" dirty="0" smtClean="0"/>
              <a:t>$5,955 per Student</a:t>
            </a:r>
          </a:p>
          <a:p>
            <a:r>
              <a:rPr lang="en-US" dirty="0" smtClean="0"/>
              <a:t>53% Of Students meet or exceeded PSAE Standards</a:t>
            </a:r>
          </a:p>
          <a:p>
            <a:r>
              <a:rPr lang="en-US" dirty="0" smtClean="0"/>
              <a:t>Student Demographics</a:t>
            </a:r>
          </a:p>
          <a:p>
            <a:pPr lvl="1"/>
            <a:r>
              <a:rPr lang="en-US" dirty="0" smtClean="0"/>
              <a:t>98.2% Black</a:t>
            </a:r>
          </a:p>
          <a:p>
            <a:pPr lvl="1"/>
            <a:r>
              <a:rPr lang="en-US" dirty="0" smtClean="0"/>
              <a:t>1.6% Hispanic</a:t>
            </a:r>
          </a:p>
          <a:p>
            <a:pPr lvl="1"/>
            <a:r>
              <a:rPr lang="en-US" dirty="0" smtClean="0"/>
              <a:t>0.1% White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8200" y="2209800"/>
            <a:ext cx="4041775" cy="3941763"/>
          </a:xfrm>
        </p:spPr>
        <p:txBody>
          <a:bodyPr/>
          <a:lstStyle/>
          <a:p>
            <a:r>
              <a:rPr lang="en-US" dirty="0" smtClean="0"/>
              <a:t>$ 10,265 per Student</a:t>
            </a:r>
          </a:p>
          <a:p>
            <a:r>
              <a:rPr lang="en-US" dirty="0" smtClean="0"/>
              <a:t>88% of Students meet or exceeded PSAE Standards</a:t>
            </a:r>
          </a:p>
          <a:p>
            <a:r>
              <a:rPr lang="en-US" dirty="0" smtClean="0"/>
              <a:t>Student Demographics</a:t>
            </a:r>
          </a:p>
          <a:p>
            <a:pPr lvl="1"/>
            <a:r>
              <a:rPr lang="en-US" dirty="0" smtClean="0"/>
              <a:t>86% White</a:t>
            </a:r>
          </a:p>
          <a:p>
            <a:pPr lvl="1"/>
            <a:r>
              <a:rPr lang="en-US" dirty="0" smtClean="0"/>
              <a:t>8% Asian</a:t>
            </a:r>
          </a:p>
          <a:p>
            <a:pPr lvl="1"/>
            <a:r>
              <a:rPr lang="en-US" dirty="0" smtClean="0"/>
              <a:t>0.6% Black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Police and Government Officials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past, minorities were not “allowed” in these positions</a:t>
            </a:r>
          </a:p>
          <a:p>
            <a:r>
              <a:rPr lang="en-US" dirty="0" smtClean="0"/>
              <a:t>Many families have been following in each others footsteps</a:t>
            </a:r>
            <a:endParaRPr lang="en-US" dirty="0"/>
          </a:p>
        </p:txBody>
      </p:sp>
      <p:pic>
        <p:nvPicPr>
          <p:cNvPr id="2051" name="Picture 3" descr="C:\Documents and Settings\johnson.scott\Local Settings\Temporary Internet Files\Content.IE5\S9KQOWVV\MCj023917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0628" y="762000"/>
            <a:ext cx="1833372" cy="935431"/>
          </a:xfrm>
          <a:prstGeom prst="rect">
            <a:avLst/>
          </a:prstGeom>
          <a:noFill/>
        </p:spPr>
      </p:pic>
      <p:pic>
        <p:nvPicPr>
          <p:cNvPr id="2052" name="Picture 4" descr="C:\Documents and Settings\johnson.scott\Local Settings\Temporary Internet Files\Content.IE5\2WFRTTIE\MPj0185065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3800"/>
            <a:ext cx="91440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Americans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676400"/>
            <a:ext cx="44958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Now the second largest minority group</a:t>
            </a:r>
          </a:p>
          <a:p>
            <a:r>
              <a:rPr lang="en-US" dirty="0" smtClean="0"/>
              <a:t>Barriers to assimilation</a:t>
            </a:r>
          </a:p>
          <a:p>
            <a:pPr lvl="1"/>
            <a:r>
              <a:rPr lang="en-US" dirty="0" smtClean="0"/>
              <a:t>Skin color is an easily identifiable characteristic</a:t>
            </a:r>
          </a:p>
          <a:p>
            <a:pPr lvl="1"/>
            <a:r>
              <a:rPr lang="en-US" dirty="0" smtClean="0"/>
              <a:t>History of the U.S.</a:t>
            </a:r>
            <a:endParaRPr lang="en-US" dirty="0"/>
          </a:p>
        </p:txBody>
      </p:sp>
      <p:pic>
        <p:nvPicPr>
          <p:cNvPr id="10" name="Picture 9" descr="African American ~1950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666875"/>
            <a:ext cx="4648200" cy="5191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African-Americans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income levels for African-Americans</a:t>
            </a:r>
          </a:p>
          <a:p>
            <a:pPr lvl="1"/>
            <a:r>
              <a:rPr lang="en-US" dirty="0" smtClean="0"/>
              <a:t>For every $100 a white individual makes, an African-American makes $62 (1999)</a:t>
            </a:r>
          </a:p>
          <a:p>
            <a:pPr lvl="1"/>
            <a:r>
              <a:rPr lang="en-US" dirty="0" smtClean="0"/>
              <a:t>Differences in net wealth (homes, business, cars, etc.)</a:t>
            </a:r>
            <a:endParaRPr lang="en-US" dirty="0"/>
          </a:p>
        </p:txBody>
      </p:sp>
      <p:pic>
        <p:nvPicPr>
          <p:cNvPr id="3075" name="Picture 3" descr="C:\Documents and Settings\johnson.scott\Local Settings\Temporary Internet Files\Content.IE5\E6LR83K6\MCj041276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724400"/>
            <a:ext cx="4600669" cy="1608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Unemployment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882808"/>
            <a:ext cx="5105400" cy="4975192"/>
          </a:xfrm>
        </p:spPr>
        <p:txBody>
          <a:bodyPr>
            <a:normAutofit/>
          </a:bodyPr>
          <a:lstStyle/>
          <a:p>
            <a:r>
              <a:rPr lang="en-US" dirty="0" smtClean="0"/>
              <a:t>Unemployment that includes people not counted in the traditional unemployment categories</a:t>
            </a:r>
          </a:p>
          <a:p>
            <a:pPr lvl="1"/>
            <a:r>
              <a:rPr lang="en-US" dirty="0" smtClean="0"/>
              <a:t>People who have stopped looking for work</a:t>
            </a:r>
          </a:p>
          <a:p>
            <a:pPr lvl="1"/>
            <a:r>
              <a:rPr lang="en-US" dirty="0" smtClean="0"/>
              <a:t>Part-time workers</a:t>
            </a:r>
          </a:p>
        </p:txBody>
      </p:sp>
      <p:pic>
        <p:nvPicPr>
          <p:cNvPr id="5" name="Picture 4" descr="Homeless Unemploy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52601"/>
            <a:ext cx="4114800" cy="5105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88</TotalTime>
  <Words>401</Words>
  <Application>Microsoft Office PowerPoint</Application>
  <PresentationFormat>On-screen Show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Technic</vt:lpstr>
      <vt:lpstr>Minority Groups in the United States</vt:lpstr>
      <vt:lpstr>Institutionalized Discrimination</vt:lpstr>
      <vt:lpstr>Public Education</vt:lpstr>
      <vt:lpstr>Education (Continued)</vt:lpstr>
      <vt:lpstr>A Tale of Two Illinois Schools</vt:lpstr>
      <vt:lpstr>Police and Government Officials</vt:lpstr>
      <vt:lpstr>African Americans</vt:lpstr>
      <vt:lpstr>African-Americans (Cont.)</vt:lpstr>
      <vt:lpstr>Hidden Unemployment</vt:lpstr>
      <vt:lpstr>Advances made by African-Americans</vt:lpstr>
      <vt:lpstr>Advances made by African-Americans (Cont.)</vt:lpstr>
      <vt:lpstr>Advances made by African-Americans</vt:lpstr>
      <vt:lpstr>Latinos/Hispanics</vt:lpstr>
      <vt:lpstr>Latinos/Hispanics (Cont.)</vt:lpstr>
      <vt:lpstr>Native Americans</vt:lpstr>
      <vt:lpstr>Asian Americans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Minority Groups in the United States</dc:title>
  <dc:creator>johnson.scott</dc:creator>
  <cp:lastModifiedBy>Thornton Township</cp:lastModifiedBy>
  <cp:revision>17</cp:revision>
  <dcterms:created xsi:type="dcterms:W3CDTF">2009-01-29T12:39:54Z</dcterms:created>
  <dcterms:modified xsi:type="dcterms:W3CDTF">2013-01-29T14:11:34Z</dcterms:modified>
</cp:coreProperties>
</file>