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76" r:id="rId4"/>
    <p:sldId id="272" r:id="rId5"/>
    <p:sldId id="280" r:id="rId6"/>
    <p:sldId id="257" r:id="rId7"/>
    <p:sldId id="258" r:id="rId8"/>
    <p:sldId id="260" r:id="rId9"/>
    <p:sldId id="265" r:id="rId10"/>
    <p:sldId id="266" r:id="rId11"/>
    <p:sldId id="261" r:id="rId12"/>
    <p:sldId id="268" r:id="rId13"/>
    <p:sldId id="273" r:id="rId14"/>
    <p:sldId id="274" r:id="rId15"/>
    <p:sldId id="270" r:id="rId16"/>
    <p:sldId id="264" r:id="rId17"/>
    <p:sldId id="262" r:id="rId18"/>
    <p:sldId id="263" r:id="rId19"/>
    <p:sldId id="277" r:id="rId20"/>
    <p:sldId id="275" r:id="rId21"/>
    <p:sldId id="278" r:id="rId22"/>
    <p:sldId id="279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2FB905-1957-4B12-AD92-91E2C1D9B1DE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68A1454-922B-40D7-BF05-17FA2C223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i266.photobucket.com/albums/ii261/funkbutter/graphics/Sorry/0_sorry_homer_simpson.gif&amp;imgrefurl=http://www.butterfunk.com/graphics.php?id=Sorry&amp;usg=__Vrcpx1AisuQ0xeKM7ha6hQAR_yQ=&amp;h=420&amp;w=420&amp;sz=231&amp;hl=en&amp;start=71&amp;tbnid=Wn1coEV7F4NVJM:&amp;tbnh=125&amp;tbnw=125&amp;prev=/images?q=homer+simpson&amp;gbv=2&amp;ndsp=18&amp;hl=en&amp;safe=off&amp;sa=N&amp;start=54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google.com/imgres?imgurl=http://www.corante.com/mooreslore/archives/images/homer%20simpson.gif&amp;imgrefurl=http://mooreslore.corante.com/archives/2005/04/27/blog_item_placement_flux.php&amp;usg=__PBcgTZ81XmFgv7MLpExk2wQE3Rs=&amp;h=577&amp;w=478&amp;sz=13&amp;hl=en&amp;start=8&amp;tbnid=EV_cyqklw3amxM:&amp;tbnh=134&amp;tbnw=111&amp;prev=/images?q=homer+simpson&amp;gbv=2&amp;hl=en&amp;safe=o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crazy-frankenstein.com/pictures-files/the-simpsons-homer-pictures/HomerSimpson38.gif&amp;imgrefurl=http://crazy-frankenstein.com/page-5.html&amp;usg=__vv7Cm-BESqR5WU_TZKEKuiueR9E=&amp;h=568&amp;w=500&amp;sz=23&amp;hl=en&amp;start=53&amp;tbnid=vMVfLDf51W0AfM:&amp;tbnh=134&amp;tbnw=118&amp;prev=/images?q=homer+simpson&amp;gbv=2&amp;ndsp=18&amp;hl=en&amp;safe=off&amp;sa=N&amp;start=36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api.ning.com/files/IX80hLY9jgsszV0Br9W*MYp3aPgjM82nbnoHezDXnNfhIL*IkdcTZDR8fB4iyuzOdaZ-DbS4UpKGMPkUXyOiXnFUHYrJfBb8/homer_simpson_doh_02.gif&amp;imgrefurl=http://www.mymodernmet.com/profiles/blog/show?id=2100445:BlogPost:34083&amp;usg=__ZhdwXOiqwKDBH95SWXRME3pzuh8=&amp;h=267&amp;w=290&amp;sz=14&amp;hl=en&amp;start=31&amp;tbnid=jAfyum9fHcYNJM:&amp;tbnh=106&amp;tbnw=115&amp;prev=/images?q=homer+simpson&amp;gbv=2&amp;ndsp=18&amp;hl=en&amp;safe=off&amp;sa=N&amp;start=18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69.57.154.100/netfu/tmp10020/coollogo_com_28188472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puy-EMces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johnson.scott@district205.n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trict205.net/" TargetMode="External"/><Relationship Id="rId2" Type="http://schemas.openxmlformats.org/officeDocument/2006/relationships/hyperlink" Target="http://mrjohnsontr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Mr. Johnson’s </a:t>
            </a:r>
            <a:r>
              <a:rPr lang="en-US" dirty="0" err="1" smtClean="0"/>
              <a:t>Learnatorium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Guide to the Expectations and Rules of Class</a:t>
            </a:r>
            <a:endParaRPr lang="en-US" dirty="0"/>
          </a:p>
        </p:txBody>
      </p:sp>
      <p:pic>
        <p:nvPicPr>
          <p:cNvPr id="11266" name="Picture 2" descr="http://michaelnorthrop.net/wp-content/uploads/2009/01/zoolander-scho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1"/>
            <a:ext cx="7239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648200" cy="32225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Talking while someone else is speaking is rude!  So DON’T DO IT!!!</a:t>
            </a:r>
          </a:p>
          <a:p>
            <a:r>
              <a:rPr lang="en-US" dirty="0" smtClean="0"/>
              <a:t>Talking/Texting on your cell phone is a no-no, even if it is your mom.</a:t>
            </a:r>
          </a:p>
          <a:p>
            <a:r>
              <a:rPr lang="en-US" dirty="0" smtClean="0"/>
              <a:t>Remember to use your “Indoor Voice”</a:t>
            </a:r>
            <a:endParaRPr lang="en-US" dirty="0"/>
          </a:p>
        </p:txBody>
      </p:sp>
      <p:pic>
        <p:nvPicPr>
          <p:cNvPr id="10242" name="Picture 2" descr="http://www.parliament.vic.gov.au/etc/images/kid%20ye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1825" y="0"/>
            <a:ext cx="2162175" cy="2876550"/>
          </a:xfrm>
          <a:prstGeom prst="rect">
            <a:avLst/>
          </a:prstGeom>
          <a:noFill/>
        </p:spPr>
      </p:pic>
      <p:pic>
        <p:nvPicPr>
          <p:cNvPr id="10244" name="Picture 4" descr="http://images.jupiterimages.com/common/detail/69/89/23168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3886200" cy="1905000"/>
          </a:xfrm>
          <a:prstGeom prst="rect">
            <a:avLst/>
          </a:prstGeom>
          <a:noFill/>
        </p:spPr>
      </p:pic>
      <p:pic>
        <p:nvPicPr>
          <p:cNvPr id="10246" name="Picture 6" descr="http://rexee-13.vo.llnwd.net/d1/video_img/391/7850193/7850193_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76600"/>
            <a:ext cx="4114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82808"/>
            <a:ext cx="4191000" cy="4572000"/>
          </a:xfrm>
        </p:spPr>
        <p:txBody>
          <a:bodyPr/>
          <a:lstStyle/>
          <a:p>
            <a:r>
              <a:rPr lang="en-US" dirty="0" smtClean="0"/>
              <a:t>Should be off and out of sight</a:t>
            </a:r>
          </a:p>
          <a:p>
            <a:r>
              <a:rPr lang="en-US" dirty="0" smtClean="0"/>
              <a:t>I DO confiscate cell phones and will give them to your dean at my convenience.</a:t>
            </a:r>
          </a:p>
          <a:p>
            <a:pPr lvl="1"/>
            <a:r>
              <a:rPr lang="en-US" dirty="0" smtClean="0"/>
              <a:t>FYI- Which could be the next day</a:t>
            </a:r>
            <a:endParaRPr lang="en-US" dirty="0"/>
          </a:p>
        </p:txBody>
      </p:sp>
      <p:pic>
        <p:nvPicPr>
          <p:cNvPr id="6146" name="Picture 2" descr="http://www.foxnews.com/images/377822/0_61_etrade_blackberry_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470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Arial Black" pitchFamily="34" charset="0"/>
                <a:ea typeface="+mn-ea"/>
                <a:cs typeface="+mn-cs"/>
              </a:rPr>
              <a:t>Please put away cell phones &amp; electronic devices!</a:t>
            </a:r>
            <a:endParaRPr lang="en-US" sz="3200" b="1" u="sng" dirty="0"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Confiscated cell phones/devices will be sent to your dean as per the school rules!</a:t>
            </a:r>
            <a:endParaRPr lang="en-US" sz="2400" dirty="0"/>
          </a:p>
          <a:p>
            <a:r>
              <a:rPr lang="en-US" sz="2400" dirty="0" smtClean="0"/>
              <a:t>Politely give your phone to a staff member if asked.  Refusal to do so will result in an anecdotal or referral to your dean.  Don’t make things worse for yourself!!!</a:t>
            </a:r>
          </a:p>
        </p:txBody>
      </p:sp>
      <p:pic>
        <p:nvPicPr>
          <p:cNvPr id="10242" name="Picture 2" descr="http://tbn0.google.com/images?q=tbn:EV_cyqklw3amxM:http://www.corante.com/mooreslore/archives/images/homer%2520simps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43000"/>
            <a:ext cx="1057275" cy="1276350"/>
          </a:xfrm>
          <a:prstGeom prst="rect">
            <a:avLst/>
          </a:prstGeom>
          <a:noFill/>
        </p:spPr>
      </p:pic>
      <p:pic>
        <p:nvPicPr>
          <p:cNvPr id="10244" name="Picture 4" descr="http://tbn2.google.com/images?q=tbn:jAfyum9fHcYNJM:http://api.ning.com/files/IX80hLY9jgsszV0Br9W*MYp3aPgjM82nbnoHezDXnNfhIL*IkdcTZDR8fB4iyuzOdaZ-DbS4UpKGMPkUXyOiXnFUHYrJfBb8/homer_simpson_doh_0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514600"/>
            <a:ext cx="1488057" cy="1371600"/>
          </a:xfrm>
          <a:prstGeom prst="rect">
            <a:avLst/>
          </a:prstGeom>
          <a:noFill/>
        </p:spPr>
      </p:pic>
      <p:pic>
        <p:nvPicPr>
          <p:cNvPr id="10246" name="Picture 6" descr="http://tbn3.google.com/images?q=tbn:vMVfLDf51W0AfM:http://crazy-frankenstein.com/pictures-files/the-simpsons-homer-pictures/HomerSimpson38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886200"/>
            <a:ext cx="1371600" cy="1557580"/>
          </a:xfrm>
          <a:prstGeom prst="rect">
            <a:avLst/>
          </a:prstGeom>
          <a:noFill/>
        </p:spPr>
      </p:pic>
      <p:pic>
        <p:nvPicPr>
          <p:cNvPr id="10248" name="Picture 8" descr="http://tbn0.google.com/images?q=tbn:Wn1coEV7F4NVJM:http://i266.photobucket.com/albums/ii261/funkbutter/graphics/Sorry/0_sorry_homer_simpson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5334000"/>
            <a:ext cx="198120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63246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I thank you for your cooperation!</a:t>
            </a:r>
            <a:endParaRPr lang="en-US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Personal Communications Equipment/Electronic Devices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Students are </a:t>
            </a:r>
            <a:r>
              <a:rPr lang="en-US" b="1" u="sng" dirty="0" smtClean="0"/>
              <a:t>discouraged</a:t>
            </a:r>
            <a:r>
              <a:rPr lang="en-US" dirty="0" smtClean="0"/>
              <a:t> from bringing personal communication/electronic devices to school.  The school takes </a:t>
            </a:r>
            <a:r>
              <a:rPr lang="en-US" b="1" u="sng" dirty="0" smtClean="0"/>
              <a:t>no responsibility</a:t>
            </a:r>
            <a:r>
              <a:rPr lang="en-US" dirty="0" smtClean="0"/>
              <a:t> for the loss, breakage, theft, or any other harm to such devices while at school.  Students are permitted to possess personal communication equipment/electronic devices while on school property. However</a:t>
            </a:r>
            <a:r>
              <a:rPr lang="en-US" b="1" dirty="0" smtClean="0"/>
              <a:t>, these devices must be turned off and stored out of sight during the school day. </a:t>
            </a:r>
            <a:r>
              <a:rPr lang="en-US" dirty="0" smtClean="0"/>
              <a:t>Use of such devices is permitted only before or after school hours while </a:t>
            </a:r>
            <a:r>
              <a:rPr lang="en-US" b="1" u="sng" dirty="0" smtClean="0"/>
              <a:t>outside</a:t>
            </a:r>
            <a:r>
              <a:rPr lang="en-US" dirty="0" smtClean="0"/>
              <a:t> of the building.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 my Phone?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1st Offense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Dean confiscates and secures personal communications/electronic device and returns at the end of the day pending parent/guardian contact. Dean documents the offense.</a:t>
            </a:r>
          </a:p>
          <a:p>
            <a:r>
              <a:rPr lang="en-US" b="1" u="sng" dirty="0" smtClean="0"/>
              <a:t>2nd Offense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4-Hour Saturday detention is issued Parent/Guardian must pick up the communications/electronic device .</a:t>
            </a:r>
          </a:p>
          <a:p>
            <a:r>
              <a:rPr lang="en-US" b="1" u="sng" dirty="0" smtClean="0"/>
              <a:t>3rd Offense and subsequent offense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1-3 day suspension pending parent/guardian conference Communications/electronic device is returned to parent at the parent conference.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Excuses are unacceptable!  </a:t>
            </a:r>
            <a:br>
              <a:rPr lang="en-US" dirty="0" smtClean="0"/>
            </a:br>
            <a:r>
              <a:rPr lang="en-US" dirty="0" smtClean="0"/>
              <a:t>Be Prepared!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u="sng" dirty="0" smtClean="0"/>
              <a:t>EACH DAY YOU NEED: A pen or pencil, notebook/paper, a folder, and </a:t>
            </a:r>
            <a:r>
              <a:rPr lang="en-US" sz="2400" i="1" u="sng" smtClean="0"/>
              <a:t>your textbook.</a:t>
            </a:r>
            <a:endParaRPr lang="en-US" sz="2400" i="1" u="sng" dirty="0" smtClean="0"/>
          </a:p>
          <a:p>
            <a:pPr>
              <a:buNone/>
            </a:pPr>
            <a:r>
              <a:rPr lang="en-US" sz="2400" dirty="0" smtClean="0"/>
              <a:t>“But I was coming from gym and supposed to get out earlier”</a:t>
            </a:r>
          </a:p>
          <a:p>
            <a:pPr>
              <a:buNone/>
            </a:pPr>
            <a:r>
              <a:rPr lang="en-US" sz="2400" dirty="0" smtClean="0"/>
              <a:t>“I was supposed to go to my locker but there was a fight/my boyfriend/girlfriend/etc.”</a:t>
            </a:r>
          </a:p>
          <a:p>
            <a:pPr>
              <a:buNone/>
            </a:pPr>
            <a:r>
              <a:rPr lang="en-US" sz="2400" dirty="0" smtClean="0"/>
              <a:t>“I was supposed to go to the store yesterday and buy more pencils/pens/paper.”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THIS IS UNACCEPTABLE!  </a:t>
            </a:r>
          </a:p>
          <a:p>
            <a:pPr>
              <a:buNone/>
            </a:pPr>
            <a:r>
              <a:rPr lang="en-US" sz="2400" dirty="0" smtClean="0"/>
              <a:t>TAKE RESPONSIBILITY FOR YOURSELF.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Food or Drink!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4.bp.blogspot.com/_meajHRxaPLA/SYJStgnxuoI/AAAAAAAAASk/rqRYt8Bbweo/s320/HomerEatingS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599"/>
            <a:ext cx="3124200" cy="3527323"/>
          </a:xfrm>
          <a:prstGeom prst="rect">
            <a:avLst/>
          </a:prstGeom>
          <a:noFill/>
        </p:spPr>
      </p:pic>
      <p:pic>
        <p:nvPicPr>
          <p:cNvPr id="5124" name="Picture 4" descr="http://farm1.static.flickr.com/184/473292404_a6eef874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657600" cy="3276600"/>
          </a:xfrm>
          <a:prstGeom prst="rect">
            <a:avLst/>
          </a:prstGeom>
          <a:noFill/>
        </p:spPr>
      </p:pic>
      <p:pic>
        <p:nvPicPr>
          <p:cNvPr id="5125" name="Picture 5" descr="C:\Documents and Settings\johnson.scott\Local Settings\Temporary Internet Files\Content.IE5\BU3GNRXG\MCj04173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1981200" cy="1495146"/>
          </a:xfrm>
          <a:prstGeom prst="rect">
            <a:avLst/>
          </a:prstGeom>
          <a:noFill/>
        </p:spPr>
      </p:pic>
      <p:pic>
        <p:nvPicPr>
          <p:cNvPr id="5126" name="Picture 6" descr="C:\Documents and Settings\johnson.scott\Local Settings\Temporary Internet Files\Content.IE5\710TAEQ4\MCj037009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334000"/>
            <a:ext cx="1957730" cy="1038758"/>
          </a:xfrm>
          <a:prstGeom prst="rect">
            <a:avLst/>
          </a:prstGeom>
          <a:noFill/>
        </p:spPr>
      </p:pic>
      <p:pic>
        <p:nvPicPr>
          <p:cNvPr id="5128" name="Picture 8" descr="http://api.ning.com/files/t*8vNS4hPCGs9BCrQjUhXryWFWIPVYMY57dOYKAJwi47dCk09AzTeTKriTh-Z6Qv7KpHBZPfwHOSgQ8t2UlDVJbFA3HpQiFQ/ra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248150"/>
            <a:ext cx="243840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0"/>
            <a:ext cx="1066800" cy="6858000"/>
          </a:xfrm>
        </p:spPr>
        <p:txBody>
          <a:bodyPr vert="wordArtVert">
            <a:normAutofit/>
          </a:bodyPr>
          <a:lstStyle/>
          <a:p>
            <a:r>
              <a:rPr lang="en-US" sz="2400" dirty="0" smtClean="0"/>
              <a:t>Tardy/Unexcused Absences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vert="wordArtVert"/>
          <a:lstStyle/>
          <a:p>
            <a:r>
              <a:rPr lang="en-US" dirty="0" smtClean="0"/>
              <a:t>TARDY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 vert="wordArtVert"/>
          <a:lstStyle/>
          <a:p>
            <a:r>
              <a:rPr lang="en-US" dirty="0" smtClean="0"/>
              <a:t>ABSCENCES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Door will be shut when bell rings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= warning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 </a:t>
            </a:r>
            <a:r>
              <a:rPr lang="en-US" dirty="0" smtClean="0"/>
              <a:t>= Afterschool Detention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= 2-hr Saturday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= 4-hr Saturday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+</a:t>
            </a:r>
            <a:r>
              <a:rPr lang="en-US" dirty="0" smtClean="0"/>
              <a:t>= Suspension!!!!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= Afterschool Detention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= 2-hr Saturday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= 4-hr Saturday</a:t>
            </a:r>
          </a:p>
          <a:p>
            <a:r>
              <a:rPr lang="en-US" dirty="0" smtClean="0"/>
              <a:t>4+= Suspension!!!</a:t>
            </a:r>
            <a:endParaRPr lang="en-US" dirty="0"/>
          </a:p>
        </p:txBody>
      </p:sp>
      <p:pic>
        <p:nvPicPr>
          <p:cNvPr id="4098" name="Picture 2" descr="http://www.youngmoney.com/images/articles/Running_late_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762000"/>
            <a:ext cx="2619375" cy="2686050"/>
          </a:xfrm>
          <a:prstGeom prst="rect">
            <a:avLst/>
          </a:prstGeom>
          <a:noFill/>
        </p:spPr>
      </p:pic>
      <p:pic>
        <p:nvPicPr>
          <p:cNvPr id="4100" name="Picture 4" descr="http://www.thesimpsonsquotes.com/images/skinnerpoint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81600" y="3581400"/>
            <a:ext cx="3962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72000"/>
          </a:xfrm>
        </p:spPr>
        <p:txBody>
          <a:bodyPr/>
          <a:lstStyle/>
          <a:p>
            <a:r>
              <a:rPr lang="en-US" dirty="0" smtClean="0"/>
              <a:t>I RARELY ever give out passes, so it is in your best interest to just not ask.</a:t>
            </a:r>
          </a:p>
          <a:p>
            <a:r>
              <a:rPr lang="en-US" dirty="0" smtClean="0"/>
              <a:t>If you do not have your passbook, you will not be given a pass</a:t>
            </a:r>
            <a:endParaRPr lang="en-US" dirty="0"/>
          </a:p>
        </p:txBody>
      </p:sp>
      <p:pic>
        <p:nvPicPr>
          <p:cNvPr id="3074" name="Picture 2" descr="http://2.bp.blogspot.com/_2ZQZfDZvT-o/RfsgJeNbCJI/AAAAAAAAAGg/DQlOuCPStFY/s400/hall+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86200"/>
            <a:ext cx="3771900" cy="1905000"/>
          </a:xfrm>
          <a:prstGeom prst="rect">
            <a:avLst/>
          </a:prstGeom>
          <a:noFill/>
        </p:spPr>
      </p:pic>
      <p:pic>
        <p:nvPicPr>
          <p:cNvPr id="3076" name="Picture 4" descr="http://www.co.san-bernardino.ca.us/Courts/HTML/NoSymb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76600"/>
            <a:ext cx="6019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724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Bring a pencil</a:t>
            </a:r>
          </a:p>
          <a:p>
            <a:r>
              <a:rPr lang="en-US" dirty="0" smtClean="0"/>
              <a:t>Failure to bring a pencil will decrease </a:t>
            </a:r>
            <a:r>
              <a:rPr lang="en-US" smtClean="0"/>
              <a:t>your test/quiz </a:t>
            </a:r>
            <a:r>
              <a:rPr lang="en-US" dirty="0" smtClean="0"/>
              <a:t>grade by 10%</a:t>
            </a:r>
          </a:p>
          <a:p>
            <a:r>
              <a:rPr lang="en-US" dirty="0" smtClean="0"/>
              <a:t>It is not ok to talk while testing is taking place!</a:t>
            </a:r>
          </a:p>
          <a:p>
            <a:r>
              <a:rPr lang="en-US" dirty="0" smtClean="0"/>
              <a:t>After you are finished, you may do work, sleep, or stare at the clock… there is NO talking until I inform the class it is ok</a:t>
            </a:r>
          </a:p>
          <a:p>
            <a:r>
              <a:rPr lang="en-US" dirty="0" smtClean="0"/>
              <a:t>“Talking is cheating, cheating is cheating”</a:t>
            </a:r>
          </a:p>
          <a:p>
            <a:r>
              <a:rPr lang="en-US" dirty="0" smtClean="0"/>
              <a:t>Cheating= ZERO</a:t>
            </a:r>
            <a:endParaRPr lang="en-US" dirty="0"/>
          </a:p>
        </p:txBody>
      </p:sp>
      <p:pic>
        <p:nvPicPr>
          <p:cNvPr id="1026" name="Picture 2" descr="C:\Documents and Settings\johnson.scott\Local Settings\Temporary Internet Files\Content.IE5\VD3YIO8U\MCj044173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1752600" cy="1752600"/>
          </a:xfrm>
          <a:prstGeom prst="rect">
            <a:avLst/>
          </a:prstGeom>
          <a:noFill/>
        </p:spPr>
      </p:pic>
      <p:pic>
        <p:nvPicPr>
          <p:cNvPr id="1028" name="Picture 4" descr="http://www.arottalove.org/blog/wp-content/uploads/2009/04/2674_stressed_dog_taking_a_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775" y="1447800"/>
            <a:ext cx="2181225" cy="2349012"/>
          </a:xfrm>
          <a:prstGeom prst="rect">
            <a:avLst/>
          </a:prstGeom>
          <a:noFill/>
        </p:spPr>
      </p:pic>
      <p:pic>
        <p:nvPicPr>
          <p:cNvPr id="1030" name="Picture 6" descr="http://greenlondoner.com/wp-content/uploads/2008/03/homer-asleep-on-j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7599"/>
            <a:ext cx="2403960" cy="3091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/>
              <a:t>How to take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en-US" dirty="0" smtClean="0"/>
              <a:t>NOTES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0242" name="Picture 2" descr="http://www.clker.com/cliparts/b/8/e/e/1206556249326967385nexxuz_Loose_Leaf_Paper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239000" cy="579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1219200"/>
            <a:ext cx="1123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dirty="0" smtClean="0"/>
              <a:t>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14478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Heading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calmly and quietly go out the door to the right.</a:t>
            </a:r>
          </a:p>
          <a:p>
            <a:r>
              <a:rPr lang="en-US" dirty="0" smtClean="0"/>
              <a:t>Proceed down the stairs and out the door.</a:t>
            </a:r>
          </a:p>
          <a:p>
            <a:r>
              <a:rPr lang="en-US" dirty="0" smtClean="0"/>
              <a:t>Walk down the sidewalk towards Sibley, about ¼ to the street.</a:t>
            </a:r>
          </a:p>
          <a:p>
            <a:r>
              <a:rPr lang="en-US" dirty="0" smtClean="0"/>
              <a:t>Stand the left of the sidewalk.</a:t>
            </a:r>
          </a:p>
          <a:p>
            <a:r>
              <a:rPr lang="en-US" dirty="0" smtClean="0"/>
              <a:t>Check back in for attendance.</a:t>
            </a:r>
          </a:p>
          <a:p>
            <a:r>
              <a:rPr lang="en-US" dirty="0" smtClean="0"/>
              <a:t>We stay together as a class.</a:t>
            </a:r>
          </a:p>
          <a:p>
            <a:r>
              <a:rPr lang="en-US" dirty="0" smtClean="0"/>
              <a:t>If I am absent, you check in with B212, and stay with that teacher! (Bring the sub with you)</a:t>
            </a:r>
            <a:endParaRPr lang="en-US" dirty="0"/>
          </a:p>
        </p:txBody>
      </p:sp>
      <p:pic>
        <p:nvPicPr>
          <p:cNvPr id="30722" name="Picture 2" descr="Image by FlamingText.com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229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429000"/>
            <a:ext cx="54102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Calmly &amp; quietly walk out the door and go right</a:t>
            </a:r>
          </a:p>
          <a:p>
            <a:r>
              <a:rPr lang="en-US" dirty="0" smtClean="0"/>
              <a:t>Walk down the stairs and go down the B1 Hallway</a:t>
            </a:r>
          </a:p>
          <a:p>
            <a:r>
              <a:rPr lang="en-US" dirty="0" smtClean="0"/>
              <a:t>Find a place down the hall and remain quiet for the duration</a:t>
            </a:r>
            <a:endParaRPr lang="en-US" dirty="0"/>
          </a:p>
        </p:txBody>
      </p:sp>
      <p:pic>
        <p:nvPicPr>
          <p:cNvPr id="1026" name="Picture 2" descr="http://www.piercetownship.org/userfiles/image/Fire%20Department/Public%20Education/THE_WIZARD_OF_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1"/>
            <a:ext cx="3272367" cy="4038600"/>
          </a:xfrm>
          <a:prstGeom prst="rect">
            <a:avLst/>
          </a:prstGeom>
          <a:noFill/>
        </p:spPr>
      </p:pic>
      <p:pic>
        <p:nvPicPr>
          <p:cNvPr id="1028" name="Picture 4" descr="http://bitsblog.florack.us/wp-content/uploads/2008/01/wixard_oz_w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"/>
            <a:ext cx="4724400" cy="327660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209800" y="1447800"/>
            <a:ext cx="2514600" cy="1600200"/>
          </a:xfrm>
          <a:prstGeom prst="wedgeRoundRectCallout">
            <a:avLst>
              <a:gd name="adj1" fmla="val -30750"/>
              <a:gd name="adj2" fmla="val 84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UH OH Toto, It’s a Twister, It’s a Twister.  We better go tell Auntie </a:t>
            </a:r>
            <a:r>
              <a:rPr lang="en-US" dirty="0" err="1" smtClean="0"/>
              <a:t>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http://www.youtube.com/watch?v=Ipuy-EMcesE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r>
              <a:rPr lang="en-US" dirty="0" smtClean="0"/>
              <a:t>Story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"Everybody, Somebody, Anybody, And Nobody"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a little story about four people named Everybody, Somebody, Anybody, and Nobody.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was an important job to be done and Everybody was sure that Somebody would do it.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Anybody could have done it, but Nobody did it.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Somebody got angry about that because it was Everybody's job.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Everybody thought that Anybody could do it, but Nobody realized that Everybody wouldn't do it.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ended up that Everybody blamed Somebody when Nobody did what Anybody could have done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800600" cy="4572000"/>
          </a:xfrm>
        </p:spPr>
        <p:txBody>
          <a:bodyPr/>
          <a:lstStyle/>
          <a:p>
            <a:r>
              <a:rPr lang="en-US" dirty="0" smtClean="0"/>
              <a:t>You MUST have an ID to enter class</a:t>
            </a:r>
          </a:p>
          <a:p>
            <a:r>
              <a:rPr lang="en-US" dirty="0" smtClean="0"/>
              <a:t>It MUST be worn properly around your neck and visible</a:t>
            </a:r>
          </a:p>
          <a:p>
            <a:r>
              <a:rPr lang="en-US" dirty="0" smtClean="0"/>
              <a:t>It MUST be your ID</a:t>
            </a:r>
          </a:p>
          <a:p>
            <a:r>
              <a:rPr lang="en-US" dirty="0" smtClean="0"/>
              <a:t>Get your ID’s OUT, ON, and VISIBLE</a:t>
            </a:r>
          </a:p>
        </p:txBody>
      </p:sp>
      <p:pic>
        <p:nvPicPr>
          <p:cNvPr id="31746" name="Picture 2" descr="http://www.sacbee.com/static/weblogs/health-and-fitness/mclo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5" y="0"/>
            <a:ext cx="3971925" cy="2533650"/>
          </a:xfrm>
          <a:prstGeom prst="rect">
            <a:avLst/>
          </a:prstGeom>
          <a:noFill/>
        </p:spPr>
      </p:pic>
      <p:pic>
        <p:nvPicPr>
          <p:cNvPr id="31748" name="Picture 4" descr="http://www.brentwood.k12.mo.us/Middle%20School/team6/images/id-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76600"/>
            <a:ext cx="34290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Homework/Assignments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Any assignment that is not turned in when it is collected IS LATE!!!!</a:t>
            </a:r>
          </a:p>
          <a:p>
            <a:r>
              <a:rPr lang="en-US" dirty="0" smtClean="0"/>
              <a:t>Assignments turned in late will receive partial credit (75%)</a:t>
            </a:r>
          </a:p>
          <a:p>
            <a:r>
              <a:rPr lang="en-US" dirty="0" smtClean="0"/>
              <a:t>Late assignments must be turned in </a:t>
            </a:r>
            <a:r>
              <a:rPr lang="en-US" b="1" u="sng" dirty="0" smtClean="0"/>
              <a:t>2 DAYS </a:t>
            </a:r>
            <a:r>
              <a:rPr lang="en-US" dirty="0" smtClean="0"/>
              <a:t>after original due date to receive any points</a:t>
            </a:r>
          </a:p>
          <a:p>
            <a:r>
              <a:rPr lang="en-US" dirty="0" smtClean="0"/>
              <a:t>Any Make-up work from suspension or an unexcused absence is worth a maximum of 75%</a:t>
            </a:r>
          </a:p>
          <a:p>
            <a:r>
              <a:rPr lang="en-US" dirty="0" smtClean="0"/>
              <a:t>Sloppy assignments will NOT be accepted!!!</a:t>
            </a:r>
          </a:p>
        </p:txBody>
      </p:sp>
      <p:pic>
        <p:nvPicPr>
          <p:cNvPr id="78850" name="Picture 2" descr="http://birdhouse.org/blog/images/three_enforc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04950"/>
            <a:ext cx="4105275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 a Late Work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students only have to days to turn in late work, you can earn a “Late Work Pass”</a:t>
            </a:r>
          </a:p>
          <a:p>
            <a:r>
              <a:rPr lang="en-US" dirty="0" smtClean="0"/>
              <a:t>How: Come to CP and stay the entire period</a:t>
            </a:r>
          </a:p>
          <a:p>
            <a:r>
              <a:rPr lang="en-US" dirty="0" smtClean="0"/>
              <a:t>Why: Allows a student to turn in one assignment that </a:t>
            </a:r>
            <a:r>
              <a:rPr lang="en-US" smtClean="0"/>
              <a:t>has expired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411 on Mr.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882808"/>
            <a:ext cx="5486400" cy="4975192"/>
          </a:xfrm>
        </p:spPr>
        <p:txBody>
          <a:bodyPr/>
          <a:lstStyle/>
          <a:p>
            <a:r>
              <a:rPr lang="en-US" dirty="0" smtClean="0"/>
              <a:t>Classroom: B211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johnson.scott@district205.net</a:t>
            </a:r>
            <a:endParaRPr lang="en-US" dirty="0" smtClean="0"/>
          </a:p>
          <a:p>
            <a:r>
              <a:rPr lang="en-US" dirty="0" smtClean="0"/>
              <a:t>Phone: (708)271-4680</a:t>
            </a:r>
          </a:p>
        </p:txBody>
      </p:sp>
      <p:pic>
        <p:nvPicPr>
          <p:cNvPr id="17410" name="Picture 2" descr="http://www.ilsoftballreport.com/Gallery%2012/FAC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3733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get to the class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6248400" cy="4572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mrjohnsontr.weebly.com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OR…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</a:t>
            </a:r>
            <a:r>
              <a:rPr lang="en-US" dirty="0" smtClean="0"/>
              <a:t>to: </a:t>
            </a:r>
            <a:r>
              <a:rPr lang="en-US" dirty="0" smtClean="0">
                <a:hlinkClick r:id="rId3"/>
              </a:rPr>
              <a:t>www.district205.net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Thornridge</a:t>
            </a:r>
            <a:r>
              <a:rPr lang="en-US" dirty="0" smtClean="0"/>
              <a:t> at the top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“Areas for Instruction” and select Social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where it say Mr. Johnson</a:t>
            </a:r>
          </a:p>
        </p:txBody>
      </p:sp>
      <p:pic>
        <p:nvPicPr>
          <p:cNvPr id="8193" name="Picture 1" descr="C:\Documents and Settings\johnson.scott\Local Settings\Temporary Internet Files\Content.IE5\BU3GNRXG\MCj044203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28600"/>
            <a:ext cx="2057400" cy="2564233"/>
          </a:xfrm>
          <a:prstGeom prst="rect">
            <a:avLst/>
          </a:prstGeom>
          <a:noFill/>
        </p:spPr>
      </p:pic>
      <p:pic>
        <p:nvPicPr>
          <p:cNvPr id="8194" name="Picture 2" descr="C:\Documents and Settings\johnson.scott\Local Settings\Temporary Internet Files\Content.IE5\9UWA1K9U\MPj0439344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733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6482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 enforce ALL school rules and policies!</a:t>
            </a:r>
          </a:p>
          <a:p>
            <a:r>
              <a:rPr lang="en-US" dirty="0" smtClean="0"/>
              <a:t>Unfortunately, many students do not believe me at first.  Here are some reminders!</a:t>
            </a:r>
          </a:p>
          <a:p>
            <a:r>
              <a:rPr lang="en-US" dirty="0" smtClean="0"/>
              <a:t>Consequences will reflect the severity on the action! </a:t>
            </a:r>
          </a:p>
          <a:p>
            <a:pPr lvl="1"/>
            <a:r>
              <a:rPr lang="en-US" dirty="0" smtClean="0"/>
              <a:t>Phone call home</a:t>
            </a:r>
          </a:p>
          <a:p>
            <a:pPr lvl="1"/>
            <a:r>
              <a:rPr lang="en-US" dirty="0" smtClean="0"/>
              <a:t>CP Detention</a:t>
            </a:r>
          </a:p>
          <a:p>
            <a:pPr lvl="1"/>
            <a:r>
              <a:rPr lang="en-US" dirty="0" smtClean="0"/>
              <a:t>Sent to Dean</a:t>
            </a:r>
            <a:endParaRPr lang="en-US" dirty="0"/>
          </a:p>
        </p:txBody>
      </p:sp>
      <p:pic>
        <p:nvPicPr>
          <p:cNvPr id="7170" name="Picture 2" descr="http://farm4.static.flickr.com/3075/2549510640_46a717dbd3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505200" cy="3370385"/>
          </a:xfrm>
          <a:prstGeom prst="rect">
            <a:avLst/>
          </a:prstGeom>
          <a:noFill/>
        </p:spPr>
      </p:pic>
      <p:pic>
        <p:nvPicPr>
          <p:cNvPr id="7172" name="Picture 4" descr="http://www.backyardbetting.com/wp-content/uploads/2009/06/umpire-ejec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280740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R’s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 Others</a:t>
            </a:r>
          </a:p>
          <a:p>
            <a:r>
              <a:rPr lang="en-US" dirty="0" smtClean="0"/>
              <a:t>Respect Yourself</a:t>
            </a:r>
          </a:p>
          <a:p>
            <a:r>
              <a:rPr lang="en-US" dirty="0" smtClean="0"/>
              <a:t>Responsibility for YOUR ACTIONS!</a:t>
            </a:r>
            <a:endParaRPr lang="en-US" dirty="0"/>
          </a:p>
        </p:txBody>
      </p:sp>
      <p:pic>
        <p:nvPicPr>
          <p:cNvPr id="2050" name="Picture 2" descr="http://liebchen11.files.wordpress.com/2009/03/dog-ate-my-home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289560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en/6/64/Rain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2838450" cy="2876550"/>
          </a:xfrm>
          <a:prstGeom prst="rect">
            <a:avLst/>
          </a:prstGeom>
          <a:noFill/>
        </p:spPr>
      </p:pic>
      <p:sp>
        <p:nvSpPr>
          <p:cNvPr id="14338" name="AutoShape 2" descr="https://mail-attachment.googleusercontent.com/attachment/?saduie=AG9B_P-IuxzUrzKb-hDDICJXLQYs&amp;attid=0.1&amp;disp=emb&amp;view=att&amp;th=1395379c8faeb28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https://mail-attachment.googleusercontent.com/attachment/?saduie=AG9B_P-IuxzUrzKb-hDDICJXLQYs&amp;attid=0.1&amp;disp=emb&amp;view=att&amp;th=1395379c8faeb28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Bailey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43300"/>
            <a:ext cx="91440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561</TotalTime>
  <Words>824</Words>
  <Application>Microsoft Office PowerPoint</Application>
  <PresentationFormat>On-screen Show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Welcome to Mr. Johnson’s Learnatorium</vt:lpstr>
      <vt:lpstr>How to take notes</vt:lpstr>
      <vt:lpstr>ID’S</vt:lpstr>
      <vt:lpstr>Homework/Assignments</vt:lpstr>
      <vt:lpstr>Earning a Late Work Pass</vt:lpstr>
      <vt:lpstr>The 411 on Mr. Johnson</vt:lpstr>
      <vt:lpstr>How to get to the class website</vt:lpstr>
      <vt:lpstr>Classroom Rules</vt:lpstr>
      <vt:lpstr>The 3 R’s</vt:lpstr>
      <vt:lpstr>Talking</vt:lpstr>
      <vt:lpstr>Cell Phones</vt:lpstr>
      <vt:lpstr>Please put away cell phones &amp; electronic devices!</vt:lpstr>
      <vt:lpstr>Personal Communications Equipment/Electronic Devices </vt:lpstr>
      <vt:lpstr>What Happens to my Phone?</vt:lpstr>
      <vt:lpstr>Excuses are unacceptable!   Be Prepared!</vt:lpstr>
      <vt:lpstr>No Food or Drink!</vt:lpstr>
      <vt:lpstr>Tardy/Unexcused Absences</vt:lpstr>
      <vt:lpstr>Pass Policy</vt:lpstr>
      <vt:lpstr>Testing Days</vt:lpstr>
      <vt:lpstr>Slide 20</vt:lpstr>
      <vt:lpstr>Tornado Drill</vt:lpstr>
      <vt:lpstr>Movie Time</vt:lpstr>
      <vt:lpstr>Story Time!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Mr. Johnson’s Learnatorium</dc:title>
  <dc:creator>Scott Johnson</dc:creator>
  <cp:lastModifiedBy>Thornton Township</cp:lastModifiedBy>
  <cp:revision>65</cp:revision>
  <dcterms:created xsi:type="dcterms:W3CDTF">2009-08-17T01:12:58Z</dcterms:created>
  <dcterms:modified xsi:type="dcterms:W3CDTF">2014-01-09T12:55:46Z</dcterms:modified>
</cp:coreProperties>
</file>